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9" r:id="rId2"/>
    <p:sldMasterId id="2147483660" r:id="rId3"/>
    <p:sldMasterId id="2147483695" r:id="rId4"/>
  </p:sldMasterIdLst>
  <p:notesMasterIdLst>
    <p:notesMasterId r:id="rId31"/>
  </p:notesMasterIdLst>
  <p:sldIdLst>
    <p:sldId id="3099" r:id="rId5"/>
    <p:sldId id="3096" r:id="rId6"/>
    <p:sldId id="3076" r:id="rId7"/>
    <p:sldId id="524" r:id="rId8"/>
    <p:sldId id="1808" r:id="rId9"/>
    <p:sldId id="3149" r:id="rId10"/>
    <p:sldId id="3150" r:id="rId11"/>
    <p:sldId id="3143" r:id="rId12"/>
    <p:sldId id="3104" r:id="rId13"/>
    <p:sldId id="3154" r:id="rId14"/>
    <p:sldId id="3155" r:id="rId15"/>
    <p:sldId id="3156" r:id="rId16"/>
    <p:sldId id="3157" r:id="rId17"/>
    <p:sldId id="3158" r:id="rId18"/>
    <p:sldId id="3159" r:id="rId19"/>
    <p:sldId id="3144" r:id="rId20"/>
    <p:sldId id="3160" r:id="rId21"/>
    <p:sldId id="3163" r:id="rId22"/>
    <p:sldId id="3162" r:id="rId23"/>
    <p:sldId id="3164" r:id="rId24"/>
    <p:sldId id="3165" r:id="rId25"/>
    <p:sldId id="3166" r:id="rId26"/>
    <p:sldId id="3167" r:id="rId27"/>
    <p:sldId id="3170" r:id="rId28"/>
    <p:sldId id="3173" r:id="rId29"/>
    <p:sldId id="3174" r:id="rId30"/>
  </p:sldIdLst>
  <p:sldSz cx="12192000" cy="6858000"/>
  <p:notesSz cx="6797675" cy="9926638"/>
  <p:embeddedFontLst>
    <p:embeddedFont>
      <p:font typeface="경기천년바탕 Regular" panose="02020503020101020101" pitchFamily="18" charset="-127"/>
      <p:regular r:id="rId32"/>
    </p:embeddedFont>
    <p:embeddedFont>
      <p:font typeface="경기천년제목 Bold" panose="02020803020101020101" pitchFamily="18" charset="-127"/>
      <p:bold r:id="rId33"/>
    </p:embeddedFont>
    <p:embeddedFont>
      <p:font typeface="맑은 고딕" panose="020B0503020000020004" pitchFamily="50" charset="-127"/>
      <p:regular r:id="rId34"/>
      <p:bold r:id="rId35"/>
    </p:embeddedFont>
    <p:embeddedFont>
      <p:font typeface="Calibri" panose="020F0502020204030204" pitchFamily="34" charset="0"/>
      <p:regular r:id="rId36"/>
      <p:bold r:id="rId37"/>
      <p:italic r:id="rId38"/>
      <p:boldItalic r:id="rId39"/>
    </p:embeddedFont>
    <p:embeddedFont>
      <p:font typeface="HY헤드라인M" panose="02030600000101010101" pitchFamily="18" charset="-127"/>
      <p:regular r:id="rId40"/>
    </p:embeddedFont>
    <p:embeddedFont>
      <p:font typeface="Calibri Light" panose="020F0302020204030204" pitchFamily="34" charset="0"/>
      <p:regular r:id="rId41"/>
      <p:italic r:id="rId42"/>
    </p:embeddedFont>
    <p:embeddedFont>
      <p:font typeface="경기천년바탕 Bold" panose="02020803020101020101" pitchFamily="18" charset="-127"/>
      <p:bold r:id="rId43"/>
    </p:embeddedFont>
    <p:embeddedFont>
      <p:font typeface="경기천년제목 Medium" panose="02020603020101020101" pitchFamily="18" charset="-127"/>
      <p:regular r:id="rId4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13" userDrawn="1">
          <p15:clr>
            <a:srgbClr val="A4A3A4"/>
          </p15:clr>
        </p15:guide>
        <p15:guide id="5" orient="horz" pos="4065" userDrawn="1">
          <p15:clr>
            <a:srgbClr val="A4A3A4"/>
          </p15:clr>
        </p15:guide>
        <p15:guide id="11" orient="horz" pos="1797" userDrawn="1">
          <p15:clr>
            <a:srgbClr val="A4A3A4"/>
          </p15:clr>
        </p15:guide>
        <p15:guide id="12" pos="267" userDrawn="1">
          <p15:clr>
            <a:srgbClr val="A4A3A4"/>
          </p15:clr>
        </p15:guide>
        <p15:guide id="14" orient="horz" userDrawn="1">
          <p15:clr>
            <a:srgbClr val="A4A3A4"/>
          </p15:clr>
        </p15:guide>
        <p15:guide id="15" orient="horz" pos="210" userDrawn="1">
          <p15:clr>
            <a:srgbClr val="A4A3A4"/>
          </p15:clr>
        </p15:guide>
        <p15:guide id="17" orient="horz" pos="3793" userDrawn="1">
          <p15:clr>
            <a:srgbClr val="A4A3A4"/>
          </p15:clr>
        </p15:guide>
        <p15:guide id="18" orient="horz" pos="2750" userDrawn="1">
          <p15:clr>
            <a:srgbClr val="A4A3A4"/>
          </p15:clr>
        </p15:guide>
        <p15:guide id="19" pos="3840" userDrawn="1">
          <p15:clr>
            <a:srgbClr val="A4A3A4"/>
          </p15:clr>
        </p15:guide>
        <p15:guide id="20" orient="horz" pos="1117" userDrawn="1">
          <p15:clr>
            <a:srgbClr val="A4A3A4"/>
          </p15:clr>
        </p15:guide>
        <p15:guide id="21" orient="horz" pos="1344" userDrawn="1">
          <p15:clr>
            <a:srgbClr val="A4A3A4"/>
          </p15:clr>
        </p15:guide>
        <p15:guide id="22" orient="horz" pos="2160" userDrawn="1">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3300"/>
    <a:srgbClr val="AF841A"/>
    <a:srgbClr val="EED18A"/>
    <a:srgbClr val="31859C"/>
    <a:srgbClr val="0000FF"/>
    <a:srgbClr val="0051A3"/>
    <a:srgbClr val="C66F97"/>
    <a:srgbClr val="93CDDD"/>
    <a:srgbClr val="9B9B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보통 스타일 4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어두운 스타일 1 - 강조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159" autoAdjust="0"/>
  </p:normalViewPr>
  <p:slideViewPr>
    <p:cSldViewPr>
      <p:cViewPr varScale="1">
        <p:scale>
          <a:sx n="84" d="100"/>
          <a:sy n="84" d="100"/>
        </p:scale>
        <p:origin x="538" y="48"/>
      </p:cViewPr>
      <p:guideLst>
        <p:guide pos="7413"/>
        <p:guide orient="horz" pos="4065"/>
        <p:guide orient="horz" pos="1797"/>
        <p:guide pos="267"/>
        <p:guide orient="horz"/>
        <p:guide orient="horz" pos="210"/>
        <p:guide orient="horz" pos="3793"/>
        <p:guide orient="horz" pos="2750"/>
        <p:guide pos="3840"/>
        <p:guide orient="horz" pos="1117"/>
        <p:guide orient="horz" pos="1344"/>
        <p:guide orient="horz" pos="216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1" d="100"/>
          <a:sy n="81" d="100"/>
        </p:scale>
        <p:origin x="-3954" y="-84"/>
      </p:cViewPr>
      <p:guideLst>
        <p:guide orient="horz" pos="3126"/>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6065" cy="497333"/>
          </a:xfrm>
          <a:prstGeom prst="rect">
            <a:avLst/>
          </a:prstGeom>
        </p:spPr>
        <p:txBody>
          <a:bodyPr vert="horz" lIns="88193" tIns="44096" rIns="88193" bIns="44096" rtlCol="0"/>
          <a:lstStyle>
            <a:lvl1pPr algn="l">
              <a:defRPr sz="1100"/>
            </a:lvl1pPr>
          </a:lstStyle>
          <a:p>
            <a:endParaRPr lang="ko-KR" altLang="en-US"/>
          </a:p>
        </p:txBody>
      </p:sp>
      <p:sp>
        <p:nvSpPr>
          <p:cNvPr id="3" name="날짜 개체 틀 2"/>
          <p:cNvSpPr>
            <a:spLocks noGrp="1"/>
          </p:cNvSpPr>
          <p:nvPr>
            <p:ph type="dt" idx="1"/>
          </p:nvPr>
        </p:nvSpPr>
        <p:spPr>
          <a:xfrm>
            <a:off x="3850094" y="1"/>
            <a:ext cx="2946065" cy="497333"/>
          </a:xfrm>
          <a:prstGeom prst="rect">
            <a:avLst/>
          </a:prstGeom>
        </p:spPr>
        <p:txBody>
          <a:bodyPr vert="horz" lIns="88193" tIns="44096" rIns="88193" bIns="44096" rtlCol="0"/>
          <a:lstStyle>
            <a:lvl1pPr algn="r">
              <a:defRPr sz="1100"/>
            </a:lvl1pPr>
          </a:lstStyle>
          <a:p>
            <a:fld id="{62BB249C-10E6-41D2-AFD6-3ADFC5B433E3}" type="datetimeFigureOut">
              <a:rPr lang="ko-KR" altLang="en-US" smtClean="0"/>
              <a:pPr/>
              <a:t>2023-10-03</a:t>
            </a:fld>
            <a:endParaRPr lang="ko-KR" altLang="en-US"/>
          </a:p>
        </p:txBody>
      </p:sp>
      <p:sp>
        <p:nvSpPr>
          <p:cNvPr id="4" name="슬라이드 이미지 개체 틀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88193" tIns="44096" rIns="88193" bIns="44096" rtlCol="0" anchor="ctr"/>
          <a:lstStyle/>
          <a:p>
            <a:endParaRPr lang="ko-KR" altLang="en-US"/>
          </a:p>
        </p:txBody>
      </p:sp>
      <p:sp>
        <p:nvSpPr>
          <p:cNvPr id="5" name="슬라이드 노트 개체 틀 4"/>
          <p:cNvSpPr>
            <a:spLocks noGrp="1"/>
          </p:cNvSpPr>
          <p:nvPr>
            <p:ph type="body" sz="quarter" idx="3"/>
          </p:nvPr>
        </p:nvSpPr>
        <p:spPr>
          <a:xfrm>
            <a:off x="679160" y="4777782"/>
            <a:ext cx="5439356" cy="3907834"/>
          </a:xfrm>
          <a:prstGeom prst="rect">
            <a:avLst/>
          </a:prstGeom>
        </p:spPr>
        <p:txBody>
          <a:bodyPr vert="horz" lIns="88193" tIns="44096" rIns="88193" bIns="44096"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29307"/>
            <a:ext cx="2946065" cy="497333"/>
          </a:xfrm>
          <a:prstGeom prst="rect">
            <a:avLst/>
          </a:prstGeom>
        </p:spPr>
        <p:txBody>
          <a:bodyPr vert="horz" lIns="88193" tIns="44096" rIns="88193" bIns="44096" rtlCol="0" anchor="b"/>
          <a:lstStyle>
            <a:lvl1pPr algn="l">
              <a:defRPr sz="1100"/>
            </a:lvl1pPr>
          </a:lstStyle>
          <a:p>
            <a:endParaRPr lang="ko-KR" altLang="en-US"/>
          </a:p>
        </p:txBody>
      </p:sp>
      <p:sp>
        <p:nvSpPr>
          <p:cNvPr id="7" name="슬라이드 번호 개체 틀 6"/>
          <p:cNvSpPr>
            <a:spLocks noGrp="1"/>
          </p:cNvSpPr>
          <p:nvPr>
            <p:ph type="sldNum" sz="quarter" idx="5"/>
          </p:nvPr>
        </p:nvSpPr>
        <p:spPr>
          <a:xfrm>
            <a:off x="3850094" y="9429307"/>
            <a:ext cx="2946065" cy="497333"/>
          </a:xfrm>
          <a:prstGeom prst="rect">
            <a:avLst/>
          </a:prstGeom>
        </p:spPr>
        <p:txBody>
          <a:bodyPr vert="horz" lIns="88193" tIns="44096" rIns="88193" bIns="44096" rtlCol="0" anchor="b"/>
          <a:lstStyle>
            <a:lvl1pPr algn="r">
              <a:defRPr sz="1100"/>
            </a:lvl1pPr>
          </a:lstStyle>
          <a:p>
            <a:fld id="{68876036-9D35-4423-AC6F-AE3F77E8669A}" type="slidenum">
              <a:rPr lang="ko-KR" altLang="en-US" smtClean="0"/>
              <a:pPr/>
              <a:t>‹#›</a:t>
            </a:fld>
            <a:endParaRPr lang="ko-KR" altLang="en-US"/>
          </a:p>
        </p:txBody>
      </p:sp>
    </p:spTree>
    <p:extLst>
      <p:ext uri="{BB962C8B-B14F-4D97-AF65-F5344CB8AC3E}">
        <p14:creationId xmlns:p14="http://schemas.microsoft.com/office/powerpoint/2010/main" val="39208957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7"/>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562722" indent="0" algn="ctr">
              <a:buNone/>
              <a:defRPr>
                <a:solidFill>
                  <a:schemeClr val="tx1">
                    <a:tint val="75000"/>
                  </a:schemeClr>
                </a:solidFill>
              </a:defRPr>
            </a:lvl2pPr>
            <a:lvl3pPr marL="1125444" indent="0" algn="ctr">
              <a:buNone/>
              <a:defRPr>
                <a:solidFill>
                  <a:schemeClr val="tx1">
                    <a:tint val="75000"/>
                  </a:schemeClr>
                </a:solidFill>
              </a:defRPr>
            </a:lvl3pPr>
            <a:lvl4pPr marL="1688165" indent="0" algn="ctr">
              <a:buNone/>
              <a:defRPr>
                <a:solidFill>
                  <a:schemeClr val="tx1">
                    <a:tint val="75000"/>
                  </a:schemeClr>
                </a:solidFill>
              </a:defRPr>
            </a:lvl4pPr>
            <a:lvl5pPr marL="2250887" indent="0" algn="ctr">
              <a:buNone/>
              <a:defRPr>
                <a:solidFill>
                  <a:schemeClr val="tx1">
                    <a:tint val="75000"/>
                  </a:schemeClr>
                </a:solidFill>
              </a:defRPr>
            </a:lvl5pPr>
            <a:lvl6pPr marL="2813609" indent="0" algn="ctr">
              <a:buNone/>
              <a:defRPr>
                <a:solidFill>
                  <a:schemeClr val="tx1">
                    <a:tint val="75000"/>
                  </a:schemeClr>
                </a:solidFill>
              </a:defRPr>
            </a:lvl6pPr>
            <a:lvl7pPr marL="3376331" indent="0" algn="ctr">
              <a:buNone/>
              <a:defRPr>
                <a:solidFill>
                  <a:schemeClr val="tx1">
                    <a:tint val="75000"/>
                  </a:schemeClr>
                </a:solidFill>
              </a:defRPr>
            </a:lvl7pPr>
            <a:lvl8pPr marL="3939052" indent="0" algn="ctr">
              <a:buNone/>
              <a:defRPr>
                <a:solidFill>
                  <a:schemeClr val="tx1">
                    <a:tint val="75000"/>
                  </a:schemeClr>
                </a:solidFill>
              </a:defRPr>
            </a:lvl8pPr>
            <a:lvl9pPr marL="4501774"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52802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2"/>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2949030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40"/>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40"/>
            <a:ext cx="8026400"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2092398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380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제목만">
    <p:spTree>
      <p:nvGrpSpPr>
        <p:cNvPr id="1" name=""/>
        <p:cNvGrpSpPr/>
        <p:nvPr/>
      </p:nvGrpSpPr>
      <p:grpSpPr>
        <a:xfrm>
          <a:off x="0" y="0"/>
          <a:ext cx="0" cy="0"/>
          <a:chOff x="0" y="0"/>
          <a:chExt cx="0" cy="0"/>
        </a:xfrm>
      </p:grpSpPr>
      <p:grpSp>
        <p:nvGrpSpPr>
          <p:cNvPr id="3" name="그룹 2"/>
          <p:cNvGrpSpPr/>
          <p:nvPr userDrawn="1"/>
        </p:nvGrpSpPr>
        <p:grpSpPr>
          <a:xfrm>
            <a:off x="0" y="0"/>
            <a:ext cx="12192000" cy="6856560"/>
            <a:chOff x="0" y="0"/>
            <a:chExt cx="10693400" cy="7559675"/>
          </a:xfrm>
        </p:grpSpPr>
        <p:sp>
          <p:nvSpPr>
            <p:cNvPr id="4" name="직사각형 3"/>
            <p:cNvSpPr/>
            <p:nvPr/>
          </p:nvSpPr>
          <p:spPr>
            <a:xfrm rot="10800000">
              <a:off x="0" y="0"/>
              <a:ext cx="10693400" cy="7559675"/>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fontAlgn="base">
                <a:spcBef>
                  <a:spcPct val="0"/>
                </a:spcBef>
                <a:spcAft>
                  <a:spcPct val="0"/>
                </a:spcAft>
              </a:pPr>
              <a:endParaRPr kumimoji="1" lang="ko-KR" altLang="en-US" sz="2215">
                <a:solidFill>
                  <a:prstClr val="black"/>
                </a:solidFill>
              </a:endParaRPr>
            </a:p>
          </p:txBody>
        </p:sp>
        <p:sp>
          <p:nvSpPr>
            <p:cNvPr id="6" name="모서리가 둥근 직사각형 5"/>
            <p:cNvSpPr/>
            <p:nvPr/>
          </p:nvSpPr>
          <p:spPr>
            <a:xfrm>
              <a:off x="198437" y="936315"/>
              <a:ext cx="10296526" cy="6372709"/>
            </a:xfrm>
            <a:prstGeom prst="roundRect">
              <a:avLst>
                <a:gd name="adj" fmla="val 5871"/>
              </a:avLst>
            </a:prstGeom>
            <a:solidFill>
              <a:schemeClr val="bg1"/>
            </a:solidFill>
            <a:ln>
              <a:solidFill>
                <a:schemeClr val="bg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215">
                <a:solidFill>
                  <a:prstClr val="white"/>
                </a:solidFill>
              </a:endParaRPr>
            </a:p>
          </p:txBody>
        </p:sp>
      </p:grpSp>
      <p:sp>
        <p:nvSpPr>
          <p:cNvPr id="5" name="슬라이드 번호 개체 틀 5"/>
          <p:cNvSpPr txBox="1">
            <a:spLocks/>
          </p:cNvSpPr>
          <p:nvPr userDrawn="1"/>
        </p:nvSpPr>
        <p:spPr>
          <a:xfrm>
            <a:off x="9326555" y="6490614"/>
            <a:ext cx="2844800" cy="365125"/>
          </a:xfrm>
          <a:prstGeom prst="rect">
            <a:avLst/>
          </a:prstGeom>
        </p:spPr>
        <p:txBody>
          <a:bodyPr lIns="117812" tIns="58907" rIns="117812" bIns="58907" anchor="ctr"/>
          <a:lstStyle/>
          <a:p>
            <a:pPr algn="r" defTabSz="1178143">
              <a:defRPr/>
            </a:pPr>
            <a:fld id="{D94D9CF4-29AC-4DFD-97C4-9C0261C2DAE9}" type="slidenum">
              <a:rPr lang="ko-KR" altLang="en-US" sz="1600">
                <a:solidFill>
                  <a:srgbClr val="4F81BD">
                    <a:lumMod val="50000"/>
                  </a:srgbClr>
                </a:solidFill>
                <a:latin typeface="HY헤드라인M" pitchFamily="18" charset="-127"/>
                <a:ea typeface="HY헤드라인M" pitchFamily="18" charset="-127"/>
              </a:rPr>
              <a:pPr algn="r" defTabSz="1178143">
                <a:defRPr/>
              </a:pPr>
              <a:t>‹#›</a:t>
            </a:fld>
            <a:endParaRPr lang="ko-KR" altLang="en-US" sz="1600" dirty="0">
              <a:solidFill>
                <a:srgbClr val="4F81BD">
                  <a:lumMod val="50000"/>
                </a:srgbClr>
              </a:solidFill>
              <a:latin typeface="HY헤드라인M" pitchFamily="18" charset="-127"/>
              <a:ea typeface="HY헤드라인M" pitchFamily="18" charset="-127"/>
            </a:endParaRPr>
          </a:p>
        </p:txBody>
      </p:sp>
    </p:spTree>
    <p:extLst>
      <p:ext uri="{BB962C8B-B14F-4D97-AF65-F5344CB8AC3E}">
        <p14:creationId xmlns:p14="http://schemas.microsoft.com/office/powerpoint/2010/main" val="292950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998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53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7"/>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562722" indent="0" algn="ctr">
              <a:buNone/>
              <a:defRPr>
                <a:solidFill>
                  <a:schemeClr val="tx1">
                    <a:tint val="75000"/>
                  </a:schemeClr>
                </a:solidFill>
              </a:defRPr>
            </a:lvl2pPr>
            <a:lvl3pPr marL="1125444" indent="0" algn="ctr">
              <a:buNone/>
              <a:defRPr>
                <a:solidFill>
                  <a:schemeClr val="tx1">
                    <a:tint val="75000"/>
                  </a:schemeClr>
                </a:solidFill>
              </a:defRPr>
            </a:lvl3pPr>
            <a:lvl4pPr marL="1688165" indent="0" algn="ctr">
              <a:buNone/>
              <a:defRPr>
                <a:solidFill>
                  <a:schemeClr val="tx1">
                    <a:tint val="75000"/>
                  </a:schemeClr>
                </a:solidFill>
              </a:defRPr>
            </a:lvl4pPr>
            <a:lvl5pPr marL="2250887" indent="0" algn="ctr">
              <a:buNone/>
              <a:defRPr>
                <a:solidFill>
                  <a:schemeClr val="tx1">
                    <a:tint val="75000"/>
                  </a:schemeClr>
                </a:solidFill>
              </a:defRPr>
            </a:lvl5pPr>
            <a:lvl6pPr marL="2813609" indent="0" algn="ctr">
              <a:buNone/>
              <a:defRPr>
                <a:solidFill>
                  <a:schemeClr val="tx1">
                    <a:tint val="75000"/>
                  </a:schemeClr>
                </a:solidFill>
              </a:defRPr>
            </a:lvl6pPr>
            <a:lvl7pPr marL="3376331" indent="0" algn="ctr">
              <a:buNone/>
              <a:defRPr>
                <a:solidFill>
                  <a:schemeClr val="tx1">
                    <a:tint val="75000"/>
                  </a:schemeClr>
                </a:solidFill>
              </a:defRPr>
            </a:lvl7pPr>
            <a:lvl8pPr marL="3939052" indent="0" algn="ctr">
              <a:buNone/>
              <a:defRPr>
                <a:solidFill>
                  <a:schemeClr val="tx1">
                    <a:tint val="75000"/>
                  </a:schemeClr>
                </a:solidFill>
              </a:defRPr>
            </a:lvl8pPr>
            <a:lvl9pPr marL="4501774"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3419356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dirty="0"/>
              <a:t>마스터 제목 스타일 편집</a:t>
            </a:r>
          </a:p>
        </p:txBody>
      </p:sp>
      <p:sp>
        <p:nvSpPr>
          <p:cNvPr id="3" name="내용 개체 틀 2"/>
          <p:cNvSpPr>
            <a:spLocks noGrp="1"/>
          </p:cNvSpPr>
          <p:nvPr>
            <p:ph idx="1"/>
          </p:nvPr>
        </p:nvSpPr>
        <p:spPr>
          <a:xfrm>
            <a:off x="609600" y="1600202"/>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3374339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2"/>
            <a:ext cx="10363200" cy="1362075"/>
          </a:xfrm>
          <a:prstGeom prst="rect">
            <a:avLst/>
          </a:prstGeo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a:prstGeom prst="rect">
            <a:avLst/>
          </a:prstGeom>
        </p:spPr>
        <p:txBody>
          <a:bodyPr anchor="b"/>
          <a:lstStyle>
            <a:lvl1pPr marL="0" indent="0">
              <a:buNone/>
              <a:defRPr sz="2462">
                <a:solidFill>
                  <a:schemeClr val="tx1">
                    <a:tint val="75000"/>
                  </a:schemeClr>
                </a:solidFill>
              </a:defRPr>
            </a:lvl1pPr>
            <a:lvl2pPr marL="562722" indent="0">
              <a:buNone/>
              <a:defRPr sz="2215">
                <a:solidFill>
                  <a:schemeClr val="tx1">
                    <a:tint val="75000"/>
                  </a:schemeClr>
                </a:solidFill>
              </a:defRPr>
            </a:lvl2pPr>
            <a:lvl3pPr marL="1125444" indent="0">
              <a:buNone/>
              <a:defRPr sz="1969">
                <a:solidFill>
                  <a:schemeClr val="tx1">
                    <a:tint val="75000"/>
                  </a:schemeClr>
                </a:solidFill>
              </a:defRPr>
            </a:lvl3pPr>
            <a:lvl4pPr marL="1688165" indent="0">
              <a:buNone/>
              <a:defRPr sz="1723">
                <a:solidFill>
                  <a:schemeClr val="tx1">
                    <a:tint val="75000"/>
                  </a:schemeClr>
                </a:solidFill>
              </a:defRPr>
            </a:lvl4pPr>
            <a:lvl5pPr marL="2250887" indent="0">
              <a:buNone/>
              <a:defRPr sz="1723">
                <a:solidFill>
                  <a:schemeClr val="tx1">
                    <a:tint val="75000"/>
                  </a:schemeClr>
                </a:solidFill>
              </a:defRPr>
            </a:lvl5pPr>
            <a:lvl6pPr marL="2813609" indent="0">
              <a:buNone/>
              <a:defRPr sz="1723">
                <a:solidFill>
                  <a:schemeClr val="tx1">
                    <a:tint val="75000"/>
                  </a:schemeClr>
                </a:solidFill>
              </a:defRPr>
            </a:lvl6pPr>
            <a:lvl7pPr marL="3376331" indent="0">
              <a:buNone/>
              <a:defRPr sz="1723">
                <a:solidFill>
                  <a:schemeClr val="tx1">
                    <a:tint val="75000"/>
                  </a:schemeClr>
                </a:solidFill>
              </a:defRPr>
            </a:lvl7pPr>
            <a:lvl8pPr marL="3939052" indent="0">
              <a:buNone/>
              <a:defRPr sz="1723">
                <a:solidFill>
                  <a:schemeClr val="tx1">
                    <a:tint val="75000"/>
                  </a:schemeClr>
                </a:solidFill>
              </a:defRPr>
            </a:lvl8pPr>
            <a:lvl9pPr marL="4501774" indent="0">
              <a:buNone/>
              <a:defRPr sz="1723">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5129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2"/>
            <a:ext cx="5384800"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2"/>
            <a:ext cx="5384800"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199175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dirty="0"/>
              <a:t>마스터 제목 스타일 편집</a:t>
            </a:r>
          </a:p>
        </p:txBody>
      </p:sp>
      <p:sp>
        <p:nvSpPr>
          <p:cNvPr id="3" name="내용 개체 틀 2"/>
          <p:cNvSpPr>
            <a:spLocks noGrp="1"/>
          </p:cNvSpPr>
          <p:nvPr>
            <p:ph idx="1"/>
          </p:nvPr>
        </p:nvSpPr>
        <p:spPr>
          <a:xfrm>
            <a:off x="609600" y="1600202"/>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24808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7" y="1535113"/>
            <a:ext cx="538903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7" y="2174875"/>
            <a:ext cx="538903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8" name="바닥글 개체 틀 7"/>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3045450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4" name="바닥글 개체 틀 3"/>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46572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3" name="바닥글 개체 틀 2"/>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693870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084" cy="1162050"/>
          </a:xfrm>
          <a:prstGeom prst="rect">
            <a:avLst/>
          </a:prstGeom>
        </p:spPr>
        <p:txBody>
          <a:bodyPr anchor="b"/>
          <a:lstStyle>
            <a:lvl1pPr algn="l">
              <a:defRPr sz="2462" b="1"/>
            </a:lvl1pPr>
          </a:lstStyle>
          <a:p>
            <a:r>
              <a:rPr lang="ko-KR" altLang="en-US"/>
              <a:t>마스터 제목 스타일 편집</a:t>
            </a:r>
          </a:p>
        </p:txBody>
      </p:sp>
      <p:sp>
        <p:nvSpPr>
          <p:cNvPr id="3" name="내용 개체 틀 2"/>
          <p:cNvSpPr>
            <a:spLocks noGrp="1"/>
          </p:cNvSpPr>
          <p:nvPr>
            <p:ph idx="1"/>
          </p:nvPr>
        </p:nvSpPr>
        <p:spPr>
          <a:xfrm>
            <a:off x="4766734" y="273052"/>
            <a:ext cx="6815666"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텍스트 개체 틀 3"/>
          <p:cNvSpPr>
            <a:spLocks noGrp="1"/>
          </p:cNvSpPr>
          <p:nvPr>
            <p:ph type="body" sz="half" idx="2"/>
          </p:nvPr>
        </p:nvSpPr>
        <p:spPr>
          <a:xfrm>
            <a:off x="609600" y="1435102"/>
            <a:ext cx="4011084"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362510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a:prstGeom prst="rect">
            <a:avLst/>
          </a:prstGeo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endParaRPr lang="ko-KR" altLang="en-US"/>
          </a:p>
        </p:txBody>
      </p:sp>
      <p:sp>
        <p:nvSpPr>
          <p:cNvPr id="4" name="텍스트 개체 틀 3"/>
          <p:cNvSpPr>
            <a:spLocks noGrp="1"/>
          </p:cNvSpPr>
          <p:nvPr>
            <p:ph type="body" sz="half" idx="2"/>
          </p:nvPr>
        </p:nvSpPr>
        <p:spPr>
          <a:xfrm>
            <a:off x="2389717"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2780045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2"/>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996257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40"/>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40"/>
            <a:ext cx="8026400"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2114130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201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제목만">
    <p:spTree>
      <p:nvGrpSpPr>
        <p:cNvPr id="1" name=""/>
        <p:cNvGrpSpPr/>
        <p:nvPr/>
      </p:nvGrpSpPr>
      <p:grpSpPr>
        <a:xfrm>
          <a:off x="0" y="0"/>
          <a:ext cx="0" cy="0"/>
          <a:chOff x="0" y="0"/>
          <a:chExt cx="0" cy="0"/>
        </a:xfrm>
      </p:grpSpPr>
      <p:grpSp>
        <p:nvGrpSpPr>
          <p:cNvPr id="3" name="그룹 2"/>
          <p:cNvGrpSpPr/>
          <p:nvPr userDrawn="1"/>
        </p:nvGrpSpPr>
        <p:grpSpPr>
          <a:xfrm>
            <a:off x="0" y="0"/>
            <a:ext cx="12192000" cy="6856560"/>
            <a:chOff x="0" y="0"/>
            <a:chExt cx="10693400" cy="7559675"/>
          </a:xfrm>
        </p:grpSpPr>
        <p:sp>
          <p:nvSpPr>
            <p:cNvPr id="4" name="직사각형 3"/>
            <p:cNvSpPr/>
            <p:nvPr/>
          </p:nvSpPr>
          <p:spPr>
            <a:xfrm rot="10800000">
              <a:off x="0" y="0"/>
              <a:ext cx="10693400" cy="7559675"/>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fontAlgn="base">
                <a:spcBef>
                  <a:spcPct val="0"/>
                </a:spcBef>
                <a:spcAft>
                  <a:spcPct val="0"/>
                </a:spcAft>
              </a:pPr>
              <a:endParaRPr kumimoji="1" lang="ko-KR" altLang="en-US" sz="2215">
                <a:solidFill>
                  <a:prstClr val="black"/>
                </a:solidFill>
              </a:endParaRPr>
            </a:p>
          </p:txBody>
        </p:sp>
        <p:sp>
          <p:nvSpPr>
            <p:cNvPr id="6" name="모서리가 둥근 직사각형 5"/>
            <p:cNvSpPr/>
            <p:nvPr/>
          </p:nvSpPr>
          <p:spPr>
            <a:xfrm>
              <a:off x="198437" y="936315"/>
              <a:ext cx="10296526" cy="6372709"/>
            </a:xfrm>
            <a:prstGeom prst="roundRect">
              <a:avLst>
                <a:gd name="adj" fmla="val 5871"/>
              </a:avLst>
            </a:prstGeom>
            <a:solidFill>
              <a:schemeClr val="bg1"/>
            </a:solidFill>
            <a:ln>
              <a:solidFill>
                <a:schemeClr val="bg1"/>
              </a:solid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sz="2215">
                <a:solidFill>
                  <a:prstClr val="white"/>
                </a:solidFill>
              </a:endParaRPr>
            </a:p>
          </p:txBody>
        </p:sp>
      </p:grpSp>
      <p:sp>
        <p:nvSpPr>
          <p:cNvPr id="5" name="슬라이드 번호 개체 틀 5"/>
          <p:cNvSpPr txBox="1">
            <a:spLocks/>
          </p:cNvSpPr>
          <p:nvPr userDrawn="1"/>
        </p:nvSpPr>
        <p:spPr>
          <a:xfrm>
            <a:off x="9326555" y="6490614"/>
            <a:ext cx="2844800" cy="365125"/>
          </a:xfrm>
          <a:prstGeom prst="rect">
            <a:avLst/>
          </a:prstGeom>
        </p:spPr>
        <p:txBody>
          <a:bodyPr lIns="117812" tIns="58907" rIns="117812" bIns="58907" anchor="ctr"/>
          <a:lstStyle/>
          <a:p>
            <a:pPr algn="r" defTabSz="1178143">
              <a:defRPr/>
            </a:pPr>
            <a:fld id="{D94D9CF4-29AC-4DFD-97C4-9C0261C2DAE9}" type="slidenum">
              <a:rPr lang="ko-KR" altLang="en-US" sz="1600">
                <a:solidFill>
                  <a:srgbClr val="4F81BD">
                    <a:lumMod val="50000"/>
                  </a:srgbClr>
                </a:solidFill>
                <a:latin typeface="HY헤드라인M" pitchFamily="18" charset="-127"/>
                <a:ea typeface="HY헤드라인M" pitchFamily="18" charset="-127"/>
              </a:rPr>
              <a:pPr algn="r" defTabSz="1178143">
                <a:defRPr/>
              </a:pPr>
              <a:t>‹#›</a:t>
            </a:fld>
            <a:endParaRPr lang="ko-KR" altLang="en-US" sz="1600" dirty="0">
              <a:solidFill>
                <a:srgbClr val="4F81BD">
                  <a:lumMod val="50000"/>
                </a:srgbClr>
              </a:solidFill>
              <a:latin typeface="HY헤드라인M" pitchFamily="18" charset="-127"/>
              <a:ea typeface="HY헤드라인M" pitchFamily="18" charset="-127"/>
            </a:endParaRPr>
          </a:p>
        </p:txBody>
      </p:sp>
    </p:spTree>
    <p:extLst>
      <p:ext uri="{BB962C8B-B14F-4D97-AF65-F5344CB8AC3E}">
        <p14:creationId xmlns:p14="http://schemas.microsoft.com/office/powerpoint/2010/main" val="2931704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5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2"/>
            <a:ext cx="10363200" cy="1362075"/>
          </a:xfrm>
          <a:prstGeom prst="rect">
            <a:avLst/>
          </a:prstGeom>
        </p:spPr>
        <p:txBody>
          <a:bodyPr anchor="t"/>
          <a:lstStyle>
            <a:lvl1pPr algn="l">
              <a:defRPr sz="4923"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a:prstGeom prst="rect">
            <a:avLst/>
          </a:prstGeom>
        </p:spPr>
        <p:txBody>
          <a:bodyPr anchor="b"/>
          <a:lstStyle>
            <a:lvl1pPr marL="0" indent="0">
              <a:buNone/>
              <a:defRPr sz="2462">
                <a:solidFill>
                  <a:schemeClr val="tx1">
                    <a:tint val="75000"/>
                  </a:schemeClr>
                </a:solidFill>
              </a:defRPr>
            </a:lvl1pPr>
            <a:lvl2pPr marL="562722" indent="0">
              <a:buNone/>
              <a:defRPr sz="2215">
                <a:solidFill>
                  <a:schemeClr val="tx1">
                    <a:tint val="75000"/>
                  </a:schemeClr>
                </a:solidFill>
              </a:defRPr>
            </a:lvl2pPr>
            <a:lvl3pPr marL="1125444" indent="0">
              <a:buNone/>
              <a:defRPr sz="1969">
                <a:solidFill>
                  <a:schemeClr val="tx1">
                    <a:tint val="75000"/>
                  </a:schemeClr>
                </a:solidFill>
              </a:defRPr>
            </a:lvl3pPr>
            <a:lvl4pPr marL="1688165" indent="0">
              <a:buNone/>
              <a:defRPr sz="1723">
                <a:solidFill>
                  <a:schemeClr val="tx1">
                    <a:tint val="75000"/>
                  </a:schemeClr>
                </a:solidFill>
              </a:defRPr>
            </a:lvl4pPr>
            <a:lvl5pPr marL="2250887" indent="0">
              <a:buNone/>
              <a:defRPr sz="1723">
                <a:solidFill>
                  <a:schemeClr val="tx1">
                    <a:tint val="75000"/>
                  </a:schemeClr>
                </a:solidFill>
              </a:defRPr>
            </a:lvl5pPr>
            <a:lvl6pPr marL="2813609" indent="0">
              <a:buNone/>
              <a:defRPr sz="1723">
                <a:solidFill>
                  <a:schemeClr val="tx1">
                    <a:tint val="75000"/>
                  </a:schemeClr>
                </a:solidFill>
              </a:defRPr>
            </a:lvl6pPr>
            <a:lvl7pPr marL="3376331" indent="0">
              <a:buNone/>
              <a:defRPr sz="1723">
                <a:solidFill>
                  <a:schemeClr val="tx1">
                    <a:tint val="75000"/>
                  </a:schemeClr>
                </a:solidFill>
              </a:defRPr>
            </a:lvl7pPr>
            <a:lvl8pPr marL="3939052" indent="0">
              <a:buNone/>
              <a:defRPr sz="1723">
                <a:solidFill>
                  <a:schemeClr val="tx1">
                    <a:tint val="75000"/>
                  </a:schemeClr>
                </a:solidFill>
              </a:defRPr>
            </a:lvl8pPr>
            <a:lvl9pPr marL="4501774" indent="0">
              <a:buNone/>
              <a:defRPr sz="1723">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4178376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83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a:prstGeom prst="rect">
            <a:avLst/>
          </a:prstGeom>
        </p:spPr>
        <p:txBody>
          <a:bodyPr anchor="b"/>
          <a:lstStyle>
            <a:lvl1pPr algn="ctr">
              <a:defRPr sz="7385"/>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a:prstGeom prst="rect">
            <a:avLst/>
          </a:prstGeom>
        </p:spPr>
        <p:txBody>
          <a:bodyPr/>
          <a:lstStyle>
            <a:lvl1pPr marL="0" indent="0" algn="ctr">
              <a:buNone/>
              <a:defRPr sz="2954"/>
            </a:lvl1pPr>
            <a:lvl2pPr marL="562722" indent="0" algn="ctr">
              <a:buNone/>
              <a:defRPr sz="2462"/>
            </a:lvl2pPr>
            <a:lvl3pPr marL="1125444" indent="0" algn="ctr">
              <a:buNone/>
              <a:defRPr sz="2215"/>
            </a:lvl3pPr>
            <a:lvl4pPr marL="1688165" indent="0" algn="ctr">
              <a:buNone/>
              <a:defRPr sz="1969"/>
            </a:lvl4pPr>
            <a:lvl5pPr marL="2250887" indent="0" algn="ctr">
              <a:buNone/>
              <a:defRPr sz="1969"/>
            </a:lvl5pPr>
            <a:lvl6pPr marL="2813609" indent="0" algn="ctr">
              <a:buNone/>
              <a:defRPr sz="1969"/>
            </a:lvl6pPr>
            <a:lvl7pPr marL="3376331" indent="0" algn="ctr">
              <a:buNone/>
              <a:defRPr sz="1969"/>
            </a:lvl7pPr>
            <a:lvl8pPr marL="3939052" indent="0" algn="ctr">
              <a:buNone/>
              <a:defRPr sz="1969"/>
            </a:lvl8pPr>
            <a:lvl9pPr marL="4501774" indent="0" algn="ctr">
              <a:buNone/>
              <a:defRPr sz="1969"/>
            </a:lvl9pPr>
          </a:lstStyle>
          <a:p>
            <a:r>
              <a:rPr lang="ko-KR" altLang="en-US"/>
              <a:t>클릭하여 마스터 부제목 스타일 편집</a:t>
            </a:r>
          </a:p>
        </p:txBody>
      </p:sp>
      <p:sp>
        <p:nvSpPr>
          <p:cNvPr id="4" name="날짜 개체 틀 3"/>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1827428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6"/>
            <a:ext cx="10515600" cy="1325563"/>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838201" y="1825625"/>
            <a:ext cx="10515600" cy="435133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682385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2339" y="1709739"/>
            <a:ext cx="10515600" cy="2852737"/>
          </a:xfrm>
          <a:prstGeom prst="rect">
            <a:avLst/>
          </a:prstGeom>
        </p:spPr>
        <p:txBody>
          <a:bodyPr anchor="b"/>
          <a:lstStyle>
            <a:lvl1pPr>
              <a:defRPr sz="7385"/>
            </a:lvl1pPr>
          </a:lstStyle>
          <a:p>
            <a:r>
              <a:rPr lang="ko-KR" altLang="en-US"/>
              <a:t>마스터 제목 스타일 편집</a:t>
            </a:r>
          </a:p>
        </p:txBody>
      </p:sp>
      <p:sp>
        <p:nvSpPr>
          <p:cNvPr id="3" name="텍스트 개체 틀 2"/>
          <p:cNvSpPr>
            <a:spLocks noGrp="1"/>
          </p:cNvSpPr>
          <p:nvPr>
            <p:ph type="body" idx="1"/>
          </p:nvPr>
        </p:nvSpPr>
        <p:spPr>
          <a:xfrm>
            <a:off x="832339" y="4589464"/>
            <a:ext cx="10515600" cy="1500187"/>
          </a:xfrm>
          <a:prstGeom prst="rect">
            <a:avLst/>
          </a:prstGeom>
        </p:spPr>
        <p:txBody>
          <a:bodyPr/>
          <a:lstStyle>
            <a:lvl1pPr marL="0" indent="0">
              <a:buNone/>
              <a:defRPr sz="2954">
                <a:solidFill>
                  <a:schemeClr val="tx1">
                    <a:tint val="75000"/>
                  </a:schemeClr>
                </a:solidFill>
              </a:defRPr>
            </a:lvl1pPr>
            <a:lvl2pPr marL="562722" indent="0">
              <a:buNone/>
              <a:defRPr sz="2462">
                <a:solidFill>
                  <a:schemeClr val="tx1">
                    <a:tint val="75000"/>
                  </a:schemeClr>
                </a:solidFill>
              </a:defRPr>
            </a:lvl2pPr>
            <a:lvl3pPr marL="1125444" indent="0">
              <a:buNone/>
              <a:defRPr sz="2215">
                <a:solidFill>
                  <a:schemeClr val="tx1">
                    <a:tint val="75000"/>
                  </a:schemeClr>
                </a:solidFill>
              </a:defRPr>
            </a:lvl3pPr>
            <a:lvl4pPr marL="1688165" indent="0">
              <a:buNone/>
              <a:defRPr sz="1969">
                <a:solidFill>
                  <a:schemeClr val="tx1">
                    <a:tint val="75000"/>
                  </a:schemeClr>
                </a:solidFill>
              </a:defRPr>
            </a:lvl4pPr>
            <a:lvl5pPr marL="2250887" indent="0">
              <a:buNone/>
              <a:defRPr sz="1969">
                <a:solidFill>
                  <a:schemeClr val="tx1">
                    <a:tint val="75000"/>
                  </a:schemeClr>
                </a:solidFill>
              </a:defRPr>
            </a:lvl5pPr>
            <a:lvl6pPr marL="2813609" indent="0">
              <a:buNone/>
              <a:defRPr sz="1969">
                <a:solidFill>
                  <a:schemeClr val="tx1">
                    <a:tint val="75000"/>
                  </a:schemeClr>
                </a:solidFill>
              </a:defRPr>
            </a:lvl6pPr>
            <a:lvl7pPr marL="3376331" indent="0">
              <a:buNone/>
              <a:defRPr sz="1969">
                <a:solidFill>
                  <a:schemeClr val="tx1">
                    <a:tint val="75000"/>
                  </a:schemeClr>
                </a:solidFill>
              </a:defRPr>
            </a:lvl7pPr>
            <a:lvl8pPr marL="3939052" indent="0">
              <a:buNone/>
              <a:defRPr sz="1969">
                <a:solidFill>
                  <a:schemeClr val="tx1">
                    <a:tint val="75000"/>
                  </a:schemeClr>
                </a:solidFill>
              </a:defRPr>
            </a:lvl8pPr>
            <a:lvl9pPr marL="4501774" indent="0">
              <a:buNone/>
              <a:defRPr sz="1969">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351419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6"/>
            <a:ext cx="10515600" cy="1325563"/>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838201" y="1825625"/>
            <a:ext cx="5164015" cy="435133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825625"/>
            <a:ext cx="5164016" cy="435133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33928107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40154" y="365126"/>
            <a:ext cx="10515600" cy="1325563"/>
          </a:xfrm>
          <a:prstGeom prst="rect">
            <a:avLst/>
          </a:prstGeom>
        </p:spPr>
        <p:txBody>
          <a:bodyPr/>
          <a:lstStyle/>
          <a:p>
            <a:r>
              <a:rPr lang="ko-KR" altLang="en-US"/>
              <a:t>마스터 제목 스타일 편집</a:t>
            </a:r>
          </a:p>
        </p:txBody>
      </p:sp>
      <p:sp>
        <p:nvSpPr>
          <p:cNvPr id="3" name="텍스트 개체 틀 2"/>
          <p:cNvSpPr>
            <a:spLocks noGrp="1"/>
          </p:cNvSpPr>
          <p:nvPr>
            <p:ph type="body" idx="1"/>
          </p:nvPr>
        </p:nvSpPr>
        <p:spPr>
          <a:xfrm>
            <a:off x="840154" y="1681163"/>
            <a:ext cx="5158154" cy="82391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 편집</a:t>
            </a:r>
          </a:p>
        </p:txBody>
      </p:sp>
      <p:sp>
        <p:nvSpPr>
          <p:cNvPr id="4" name="내용 개체 틀 3"/>
          <p:cNvSpPr>
            <a:spLocks noGrp="1"/>
          </p:cNvSpPr>
          <p:nvPr>
            <p:ph sz="half" idx="2"/>
          </p:nvPr>
        </p:nvSpPr>
        <p:spPr>
          <a:xfrm>
            <a:off x="840154" y="2505075"/>
            <a:ext cx="5158154" cy="368458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1" y="1681163"/>
            <a:ext cx="5183553" cy="82391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 편집</a:t>
            </a:r>
          </a:p>
        </p:txBody>
      </p:sp>
      <p:sp>
        <p:nvSpPr>
          <p:cNvPr id="6" name="내용 개체 틀 5"/>
          <p:cNvSpPr>
            <a:spLocks noGrp="1"/>
          </p:cNvSpPr>
          <p:nvPr>
            <p:ph sz="quarter" idx="4"/>
          </p:nvPr>
        </p:nvSpPr>
        <p:spPr>
          <a:xfrm>
            <a:off x="6172201" y="2505075"/>
            <a:ext cx="5183553" cy="3684588"/>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8" name="바닥글 개체 틀 7"/>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190282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6"/>
            <a:ext cx="10515600" cy="1325563"/>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4" name="바닥글 개체 틀 3"/>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3992754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3" name="바닥글 개체 틀 2"/>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12724317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40154" y="457200"/>
            <a:ext cx="3931138" cy="1600200"/>
          </a:xfrm>
          <a:prstGeom prst="rect">
            <a:avLst/>
          </a:prstGeom>
        </p:spPr>
        <p:txBody>
          <a:bodyPr anchor="b"/>
          <a:lstStyle>
            <a:lvl1pPr>
              <a:defRPr sz="3939"/>
            </a:lvl1pPr>
          </a:lstStyle>
          <a:p>
            <a:r>
              <a:rPr lang="ko-KR" altLang="en-US"/>
              <a:t>마스터 제목 스타일 편집</a:t>
            </a:r>
          </a:p>
        </p:txBody>
      </p:sp>
      <p:sp>
        <p:nvSpPr>
          <p:cNvPr id="3" name="내용 개체 틀 2"/>
          <p:cNvSpPr>
            <a:spLocks noGrp="1"/>
          </p:cNvSpPr>
          <p:nvPr>
            <p:ph idx="1"/>
          </p:nvPr>
        </p:nvSpPr>
        <p:spPr>
          <a:xfrm>
            <a:off x="5183555" y="987426"/>
            <a:ext cx="6172199" cy="4873625"/>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40154" y="2057400"/>
            <a:ext cx="3931138" cy="3811588"/>
          </a:xfrm>
          <a:prstGeom prst="rect">
            <a:avLst/>
          </a:prstGeom>
        </p:spPr>
        <p:txBody>
          <a:bodyPr/>
          <a:lstStyle>
            <a:lvl1pPr marL="0" indent="0">
              <a:buNone/>
              <a:defRPr sz="1969"/>
            </a:lvl1pPr>
            <a:lvl2pPr marL="562722" indent="0">
              <a:buNone/>
              <a:defRPr sz="1723"/>
            </a:lvl2pPr>
            <a:lvl3pPr marL="1125444" indent="0">
              <a:buNone/>
              <a:defRPr sz="1477"/>
            </a:lvl3pPr>
            <a:lvl4pPr marL="1688165" indent="0">
              <a:buNone/>
              <a:defRPr sz="1231"/>
            </a:lvl4pPr>
            <a:lvl5pPr marL="2250887" indent="0">
              <a:buNone/>
              <a:defRPr sz="1231"/>
            </a:lvl5pPr>
            <a:lvl6pPr marL="2813609" indent="0">
              <a:buNone/>
              <a:defRPr sz="1231"/>
            </a:lvl6pPr>
            <a:lvl7pPr marL="3376331" indent="0">
              <a:buNone/>
              <a:defRPr sz="1231"/>
            </a:lvl7pPr>
            <a:lvl8pPr marL="3939052" indent="0">
              <a:buNone/>
              <a:defRPr sz="1231"/>
            </a:lvl8pPr>
            <a:lvl9pPr marL="4501774" indent="0">
              <a:buNone/>
              <a:defRPr sz="1231"/>
            </a:lvl9pPr>
          </a:lstStyle>
          <a:p>
            <a:pPr lvl="0"/>
            <a:r>
              <a:rPr lang="ko-KR" altLang="en-US"/>
              <a:t>마스터 텍스트 스타일 편집</a:t>
            </a:r>
          </a:p>
        </p:txBody>
      </p:sp>
      <p:sp>
        <p:nvSpPr>
          <p:cNvPr id="5" name="날짜 개체 틀 4"/>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15863195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40154" y="457200"/>
            <a:ext cx="3931138" cy="1600200"/>
          </a:xfrm>
          <a:prstGeom prst="rect">
            <a:avLst/>
          </a:prstGeom>
        </p:spPr>
        <p:txBody>
          <a:bodyPr anchor="b"/>
          <a:lstStyle>
            <a:lvl1pPr>
              <a:defRPr sz="3939"/>
            </a:lvl1pPr>
          </a:lstStyle>
          <a:p>
            <a:r>
              <a:rPr lang="ko-KR" altLang="en-US"/>
              <a:t>마스터 제목 스타일 편집</a:t>
            </a:r>
          </a:p>
        </p:txBody>
      </p:sp>
      <p:sp>
        <p:nvSpPr>
          <p:cNvPr id="3" name="그림 개체 틀 2"/>
          <p:cNvSpPr>
            <a:spLocks noGrp="1"/>
          </p:cNvSpPr>
          <p:nvPr>
            <p:ph type="pic" idx="1"/>
          </p:nvPr>
        </p:nvSpPr>
        <p:spPr>
          <a:xfrm>
            <a:off x="5183555" y="987426"/>
            <a:ext cx="6172199" cy="4873625"/>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endParaRPr lang="ko-KR" altLang="en-US"/>
          </a:p>
        </p:txBody>
      </p:sp>
      <p:sp>
        <p:nvSpPr>
          <p:cNvPr id="4" name="텍스트 개체 틀 3"/>
          <p:cNvSpPr>
            <a:spLocks noGrp="1"/>
          </p:cNvSpPr>
          <p:nvPr>
            <p:ph type="body" sz="half" idx="2"/>
          </p:nvPr>
        </p:nvSpPr>
        <p:spPr>
          <a:xfrm>
            <a:off x="840154" y="2057400"/>
            <a:ext cx="3931138" cy="3811588"/>
          </a:xfrm>
          <a:prstGeom prst="rect">
            <a:avLst/>
          </a:prstGeom>
        </p:spPr>
        <p:txBody>
          <a:bodyPr/>
          <a:lstStyle>
            <a:lvl1pPr marL="0" indent="0">
              <a:buNone/>
              <a:defRPr sz="1969"/>
            </a:lvl1pPr>
            <a:lvl2pPr marL="562722" indent="0">
              <a:buNone/>
              <a:defRPr sz="1723"/>
            </a:lvl2pPr>
            <a:lvl3pPr marL="1125444" indent="0">
              <a:buNone/>
              <a:defRPr sz="1477"/>
            </a:lvl3pPr>
            <a:lvl4pPr marL="1688165" indent="0">
              <a:buNone/>
              <a:defRPr sz="1231"/>
            </a:lvl4pPr>
            <a:lvl5pPr marL="2250887" indent="0">
              <a:buNone/>
              <a:defRPr sz="1231"/>
            </a:lvl5pPr>
            <a:lvl6pPr marL="2813609" indent="0">
              <a:buNone/>
              <a:defRPr sz="1231"/>
            </a:lvl6pPr>
            <a:lvl7pPr marL="3376331" indent="0">
              <a:buNone/>
              <a:defRPr sz="1231"/>
            </a:lvl7pPr>
            <a:lvl8pPr marL="3939052" indent="0">
              <a:buNone/>
              <a:defRPr sz="1231"/>
            </a:lvl8pPr>
            <a:lvl9pPr marL="4501774" indent="0">
              <a:buNone/>
              <a:defRPr sz="1231"/>
            </a:lvl9pPr>
          </a:lstStyle>
          <a:p>
            <a:pPr lvl="0"/>
            <a:r>
              <a:rPr lang="ko-KR" altLang="en-US"/>
              <a:t>마스터 텍스트 스타일 편집</a:t>
            </a:r>
          </a:p>
        </p:txBody>
      </p:sp>
      <p:sp>
        <p:nvSpPr>
          <p:cNvPr id="5" name="날짜 개체 틀 4"/>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3175632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2"/>
            <a:ext cx="5384800"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2"/>
            <a:ext cx="5384800" cy="4525963"/>
          </a:xfrm>
          <a:prstGeom prst="rect">
            <a:avLst/>
          </a:prstGeom>
        </p:spPr>
        <p:txBody>
          <a:bodyPr/>
          <a:lstStyle>
            <a:lvl1pPr>
              <a:defRPr sz="3446"/>
            </a:lvl1pPr>
            <a:lvl2pPr>
              <a:defRPr sz="2954"/>
            </a:lvl2pPr>
            <a:lvl3pPr>
              <a:defRPr sz="2462"/>
            </a:lvl3pPr>
            <a:lvl4pPr>
              <a:defRPr sz="2215"/>
            </a:lvl4pPr>
            <a:lvl5pPr>
              <a:defRPr sz="2215"/>
            </a:lvl5pPr>
            <a:lvl6pPr>
              <a:defRPr sz="2215"/>
            </a:lvl6pPr>
            <a:lvl7pPr>
              <a:defRPr sz="2215"/>
            </a:lvl7pPr>
            <a:lvl8pPr>
              <a:defRPr sz="2215"/>
            </a:lvl8pPr>
            <a:lvl9pPr>
              <a:defRPr sz="2215"/>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652978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838201" y="365126"/>
            <a:ext cx="10515600" cy="1325563"/>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838201" y="1825625"/>
            <a:ext cx="10515600" cy="4351338"/>
          </a:xfrm>
          <a:prstGeom prst="rect">
            <a:avLst/>
          </a:prstGeo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39151636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5877" y="365125"/>
            <a:ext cx="2627924" cy="5811838"/>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1" y="365125"/>
            <a:ext cx="7700107" cy="5811838"/>
          </a:xfrm>
          <a:prstGeom prst="rect">
            <a:avLst/>
          </a:prstGeo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38201" y="6356351"/>
            <a:ext cx="2743200" cy="365125"/>
          </a:xfrm>
          <a:prstGeom prst="rect">
            <a:avLst/>
          </a:prstGeom>
        </p:spPr>
        <p:txBody>
          <a:bodyPr/>
          <a:lstStyle/>
          <a:p>
            <a:fld id="{210C4F78-34CE-46F8-88AD-8809AB2EBF7C}" type="datetimeFigureOut">
              <a:rPr lang="ko-KR" altLang="en-US" smtClean="0"/>
              <a:pPr/>
              <a:t>2023-10-03</a:t>
            </a:fld>
            <a:endParaRPr lang="ko-KR" altLang="en-US"/>
          </a:p>
        </p:txBody>
      </p:sp>
      <p:sp>
        <p:nvSpPr>
          <p:cNvPr id="5" name="바닥글 개체 틀 4"/>
          <p:cNvSpPr>
            <a:spLocks noGrp="1"/>
          </p:cNvSpPr>
          <p:nvPr>
            <p:ph type="ftr" sz="quarter" idx="11"/>
          </p:nvPr>
        </p:nvSpPr>
        <p:spPr>
          <a:xfrm>
            <a:off x="4038601" y="6356351"/>
            <a:ext cx="4114800" cy="365125"/>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8610601" y="6356351"/>
            <a:ext cx="2743200" cy="365125"/>
          </a:xfrm>
          <a:prstGeom prst="rect">
            <a:avLst/>
          </a:prstGeom>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787732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735839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09938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12114708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18434123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956922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40956301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41774359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3446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7" y="1535113"/>
            <a:ext cx="5389034" cy="639762"/>
          </a:xfrm>
          <a:prstGeom prst="rect">
            <a:avLst/>
          </a:prstGeom>
        </p:spPr>
        <p:txBody>
          <a:bodyPr anchor="b"/>
          <a:lstStyle>
            <a:lvl1pPr marL="0" indent="0">
              <a:buNone/>
              <a:defRPr sz="2954" b="1"/>
            </a:lvl1pPr>
            <a:lvl2pPr marL="562722" indent="0">
              <a:buNone/>
              <a:defRPr sz="2462" b="1"/>
            </a:lvl2pPr>
            <a:lvl3pPr marL="1125444" indent="0">
              <a:buNone/>
              <a:defRPr sz="2215" b="1"/>
            </a:lvl3pPr>
            <a:lvl4pPr marL="1688165" indent="0">
              <a:buNone/>
              <a:defRPr sz="1969" b="1"/>
            </a:lvl4pPr>
            <a:lvl5pPr marL="2250887" indent="0">
              <a:buNone/>
              <a:defRPr sz="1969" b="1"/>
            </a:lvl5pPr>
            <a:lvl6pPr marL="2813609" indent="0">
              <a:buNone/>
              <a:defRPr sz="1969" b="1"/>
            </a:lvl6pPr>
            <a:lvl7pPr marL="3376331" indent="0">
              <a:buNone/>
              <a:defRPr sz="1969" b="1"/>
            </a:lvl7pPr>
            <a:lvl8pPr marL="3939052" indent="0">
              <a:buNone/>
              <a:defRPr sz="1969" b="1"/>
            </a:lvl8pPr>
            <a:lvl9pPr marL="4501774" indent="0">
              <a:buNone/>
              <a:defRPr sz="1969"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7" y="2174875"/>
            <a:ext cx="5389034" cy="3951288"/>
          </a:xfrm>
          <a:prstGeom prst="rect">
            <a:avLst/>
          </a:prstGeom>
        </p:spPr>
        <p:txBody>
          <a:bodyPr/>
          <a:lstStyle>
            <a:lvl1pPr>
              <a:defRPr sz="2954"/>
            </a:lvl1pPr>
            <a:lvl2pPr>
              <a:defRPr sz="2462"/>
            </a:lvl2pPr>
            <a:lvl3pPr>
              <a:defRPr sz="2215"/>
            </a:lvl3pPr>
            <a:lvl4pPr>
              <a:defRPr sz="1969"/>
            </a:lvl4pPr>
            <a:lvl5pPr>
              <a:defRPr sz="1969"/>
            </a:lvl5pPr>
            <a:lvl6pPr>
              <a:defRPr sz="1969"/>
            </a:lvl6pPr>
            <a:lvl7pPr>
              <a:defRPr sz="1969"/>
            </a:lvl7pPr>
            <a:lvl8pPr>
              <a:defRPr sz="1969"/>
            </a:lvl8pPr>
            <a:lvl9pPr>
              <a:defRPr sz="19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8" name="바닥글 개체 틀 7"/>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3976206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91652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207948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210C4F78-34CE-46F8-88AD-8809AB2EBF7C}" type="datetimeFigureOut">
              <a:rPr lang="ko-KR" altLang="en-US" smtClean="0"/>
              <a:pPr/>
              <a:t>2023-10-03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5A66E893-A251-4EE6-915B-4A3E45FAD5F3}" type="slidenum">
              <a:rPr lang="ko-KR" altLang="en-US" smtClean="0"/>
              <a:pPr/>
              <a:t>‹#›</a:t>
            </a:fld>
            <a:endParaRPr lang="ko-KR" altLang="en-US"/>
          </a:p>
        </p:txBody>
      </p:sp>
    </p:spTree>
    <p:extLst>
      <p:ext uri="{BB962C8B-B14F-4D97-AF65-F5344CB8AC3E}">
        <p14:creationId xmlns:p14="http://schemas.microsoft.com/office/powerpoint/2010/main" val="906106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4" name="바닥글 개체 틀 3"/>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3217900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3" name="바닥글 개체 틀 2"/>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370539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3" name="내용 개체 틀 2"/>
          <p:cNvSpPr>
            <a:spLocks noGrp="1"/>
          </p:cNvSpPr>
          <p:nvPr>
            <p:ph idx="1"/>
          </p:nvPr>
        </p:nvSpPr>
        <p:spPr>
          <a:xfrm>
            <a:off x="4766734" y="273052"/>
            <a:ext cx="6815666" cy="5853113"/>
          </a:xfrm>
          <a:prstGeom prst="rect">
            <a:avLst/>
          </a:prstGeom>
        </p:spPr>
        <p:txBody>
          <a:bodyPr/>
          <a:lstStyle>
            <a:lvl1pPr>
              <a:defRPr sz="3939"/>
            </a:lvl1pPr>
            <a:lvl2pPr>
              <a:defRPr sz="3446"/>
            </a:lvl2pPr>
            <a:lvl3pPr>
              <a:defRPr sz="2954"/>
            </a:lvl3pPr>
            <a:lvl4pPr>
              <a:defRPr sz="2462"/>
            </a:lvl4pPr>
            <a:lvl5pPr>
              <a:defRPr sz="2462"/>
            </a:lvl5pPr>
            <a:lvl6pPr>
              <a:defRPr sz="2462"/>
            </a:lvl6pPr>
            <a:lvl7pPr>
              <a:defRPr sz="2462"/>
            </a:lvl7pPr>
            <a:lvl8pPr>
              <a:defRPr sz="2462"/>
            </a:lvl8pPr>
            <a:lvl9pPr>
              <a:defRPr sz="2462"/>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 name="제목 1"/>
          <p:cNvSpPr>
            <a:spLocks noGrp="1"/>
          </p:cNvSpPr>
          <p:nvPr>
            <p:ph type="title"/>
          </p:nvPr>
        </p:nvSpPr>
        <p:spPr>
          <a:xfrm>
            <a:off x="609600" y="273050"/>
            <a:ext cx="4011084" cy="1162050"/>
          </a:xfrm>
          <a:prstGeom prst="rect">
            <a:avLst/>
          </a:prstGeom>
        </p:spPr>
        <p:txBody>
          <a:bodyPr anchor="b"/>
          <a:lstStyle>
            <a:lvl1pPr algn="l">
              <a:defRPr sz="2462" b="1"/>
            </a:lvl1pPr>
          </a:lstStyle>
          <a:p>
            <a:r>
              <a:rPr lang="ko-KR" altLang="en-US"/>
              <a:t>마스터 제목 스타일 편집</a:t>
            </a:r>
          </a:p>
        </p:txBody>
      </p:sp>
      <p:sp>
        <p:nvSpPr>
          <p:cNvPr id="4" name="텍스트 개체 틀 3"/>
          <p:cNvSpPr>
            <a:spLocks noGrp="1"/>
          </p:cNvSpPr>
          <p:nvPr>
            <p:ph type="body" sz="half" idx="2"/>
          </p:nvPr>
        </p:nvSpPr>
        <p:spPr>
          <a:xfrm>
            <a:off x="609600" y="1435102"/>
            <a:ext cx="4011084" cy="4691063"/>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153475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a:prstGeom prst="rect">
            <a:avLst/>
          </a:prstGeom>
        </p:spPr>
        <p:txBody>
          <a:bodyPr anchor="b"/>
          <a:lstStyle>
            <a:lvl1pPr algn="l">
              <a:defRPr sz="2462"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a:prstGeom prst="rect">
            <a:avLst/>
          </a:prstGeom>
        </p:spPr>
        <p:txBody>
          <a:bodyPr/>
          <a:lstStyle>
            <a:lvl1pPr marL="0" indent="0">
              <a:buNone/>
              <a:defRPr sz="3939"/>
            </a:lvl1pPr>
            <a:lvl2pPr marL="562722" indent="0">
              <a:buNone/>
              <a:defRPr sz="3446"/>
            </a:lvl2pPr>
            <a:lvl3pPr marL="1125444" indent="0">
              <a:buNone/>
              <a:defRPr sz="2954"/>
            </a:lvl3pPr>
            <a:lvl4pPr marL="1688165" indent="0">
              <a:buNone/>
              <a:defRPr sz="2462"/>
            </a:lvl4pPr>
            <a:lvl5pPr marL="2250887" indent="0">
              <a:buNone/>
              <a:defRPr sz="2462"/>
            </a:lvl5pPr>
            <a:lvl6pPr marL="2813609" indent="0">
              <a:buNone/>
              <a:defRPr sz="2462"/>
            </a:lvl6pPr>
            <a:lvl7pPr marL="3376331" indent="0">
              <a:buNone/>
              <a:defRPr sz="2462"/>
            </a:lvl7pPr>
            <a:lvl8pPr marL="3939052" indent="0">
              <a:buNone/>
              <a:defRPr sz="2462"/>
            </a:lvl8pPr>
            <a:lvl9pPr marL="4501774" indent="0">
              <a:buNone/>
              <a:defRPr sz="2462"/>
            </a:lvl9pPr>
          </a:lstStyle>
          <a:p>
            <a:endParaRPr lang="ko-KR" altLang="en-US"/>
          </a:p>
        </p:txBody>
      </p:sp>
      <p:sp>
        <p:nvSpPr>
          <p:cNvPr id="4" name="텍스트 개체 틀 3"/>
          <p:cNvSpPr>
            <a:spLocks noGrp="1"/>
          </p:cNvSpPr>
          <p:nvPr>
            <p:ph type="body" sz="half" idx="2"/>
          </p:nvPr>
        </p:nvSpPr>
        <p:spPr>
          <a:xfrm>
            <a:off x="2389717" y="5367338"/>
            <a:ext cx="7315200" cy="804862"/>
          </a:xfrm>
          <a:prstGeom prst="rect">
            <a:avLst/>
          </a:prstGeom>
        </p:spPr>
        <p:txBody>
          <a:bodyPr/>
          <a:lstStyle>
            <a:lvl1pPr marL="0" indent="0">
              <a:buNone/>
              <a:defRPr sz="1723"/>
            </a:lvl1pPr>
            <a:lvl2pPr marL="562722" indent="0">
              <a:buNone/>
              <a:defRPr sz="1477"/>
            </a:lvl2pPr>
            <a:lvl3pPr marL="1125444" indent="0">
              <a:buNone/>
              <a:defRPr sz="1231"/>
            </a:lvl3pPr>
            <a:lvl4pPr marL="1688165" indent="0">
              <a:buNone/>
              <a:defRPr sz="1108"/>
            </a:lvl4pPr>
            <a:lvl5pPr marL="2250887" indent="0">
              <a:buNone/>
              <a:defRPr sz="1108"/>
            </a:lvl5pPr>
            <a:lvl6pPr marL="2813609" indent="0">
              <a:buNone/>
              <a:defRPr sz="1108"/>
            </a:lvl6pPr>
            <a:lvl7pPr marL="3376331" indent="0">
              <a:buNone/>
              <a:defRPr sz="1108"/>
            </a:lvl7pPr>
            <a:lvl8pPr marL="3939052" indent="0">
              <a:buNone/>
              <a:defRPr sz="1108"/>
            </a:lvl8pPr>
            <a:lvl9pPr marL="4501774" indent="0">
              <a:buNone/>
              <a:defRPr sz="1108"/>
            </a:lvl9pPr>
          </a:lstStyle>
          <a:p>
            <a:pPr lvl="0"/>
            <a:r>
              <a:rPr lang="ko-KR" altLang="en-US"/>
              <a:t>마스터 텍스트 스타일을 편집합니다</a:t>
            </a:r>
          </a:p>
        </p:txBody>
      </p:sp>
      <p:sp>
        <p:nvSpPr>
          <p:cNvPr id="5" name="날짜 개체 틀 4"/>
          <p:cNvSpPr>
            <a:spLocks noGrp="1"/>
          </p:cNvSpPr>
          <p:nvPr>
            <p:ph type="dt" sz="half" idx="10"/>
          </p:nvPr>
        </p:nvSpPr>
        <p:spPr>
          <a:xfrm>
            <a:off x="609600" y="6356352"/>
            <a:ext cx="2844800" cy="365125"/>
          </a:xfrm>
          <a:prstGeom prst="rect">
            <a:avLst/>
          </a:prstGeom>
        </p:spPr>
        <p:txBody>
          <a:bodyPr/>
          <a:lstStyle/>
          <a:p>
            <a:fld id="{99B676DB-4775-481A-B2D6-1EE2F537FC3A}" type="datetimeFigureOut">
              <a:rPr lang="ko-KR" altLang="en-US" smtClean="0"/>
              <a:pPr/>
              <a:t>2023-10-03</a:t>
            </a:fld>
            <a:endParaRPr lang="ko-KR" altLang="en-US"/>
          </a:p>
        </p:txBody>
      </p:sp>
      <p:sp>
        <p:nvSpPr>
          <p:cNvPr id="6" name="바닥글 개체 틀 5"/>
          <p:cNvSpPr>
            <a:spLocks noGrp="1"/>
          </p:cNvSpPr>
          <p:nvPr>
            <p:ph type="ftr" sz="quarter" idx="11"/>
          </p:nvPr>
        </p:nvSpPr>
        <p:spPr>
          <a:xfrm>
            <a:off x="4165600" y="6356352"/>
            <a:ext cx="3860800" cy="365125"/>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8737600" y="6356352"/>
            <a:ext cx="2844800" cy="365125"/>
          </a:xfrm>
          <a:prstGeom prst="rect">
            <a:avLst/>
          </a:prstGeom>
        </p:spPr>
        <p:txBody>
          <a:bodyPr/>
          <a:lstStyle/>
          <a:p>
            <a:fld id="{9B47DA31-E098-424A-990F-9B91CAF24FE2}" type="slidenum">
              <a:rPr lang="ko-KR" altLang="en-US" smtClean="0"/>
              <a:pPr/>
              <a:t>‹#›</a:t>
            </a:fld>
            <a:endParaRPr lang="ko-KR" altLang="en-US"/>
          </a:p>
        </p:txBody>
      </p:sp>
    </p:spTree>
    <p:extLst>
      <p:ext uri="{BB962C8B-B14F-4D97-AF65-F5344CB8AC3E}">
        <p14:creationId xmlns:p14="http://schemas.microsoft.com/office/powerpoint/2010/main" val="81526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92559CE-562C-4B38-9876-AF1025870838}"/>
              </a:ext>
            </a:extLst>
          </p:cNvPr>
          <p:cNvSpPr/>
          <p:nvPr userDrawn="1"/>
        </p:nvSpPr>
        <p:spPr>
          <a:xfrm>
            <a:off x="0" y="179946"/>
            <a:ext cx="12192000" cy="77538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경기천년바탕 Regular" panose="02020503020101020101" pitchFamily="18" charset="-127"/>
              <a:ea typeface="경기천년바탕 Regular" panose="02020503020101020101" pitchFamily="18" charset="-127"/>
            </a:endParaRPr>
          </a:p>
        </p:txBody>
      </p:sp>
      <p:sp>
        <p:nvSpPr>
          <p:cNvPr id="3" name="직사각형 2"/>
          <p:cNvSpPr/>
          <p:nvPr/>
        </p:nvSpPr>
        <p:spPr>
          <a:xfrm>
            <a:off x="0" y="1"/>
            <a:ext cx="12192000" cy="1679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effectLst>
                <a:outerShdw blurRad="50800" dist="12700" dir="5400000" algn="ctr" rotWithShape="0">
                  <a:srgbClr val="000000">
                    <a:alpha val="43137"/>
                  </a:srgbClr>
                </a:outerShdw>
              </a:effectLst>
            </a:endParaRPr>
          </a:p>
        </p:txBody>
      </p:sp>
      <p:sp>
        <p:nvSpPr>
          <p:cNvPr id="4" name="직사각형 3"/>
          <p:cNvSpPr/>
          <p:nvPr/>
        </p:nvSpPr>
        <p:spPr>
          <a:xfrm>
            <a:off x="0" y="1"/>
            <a:ext cx="423984" cy="167951"/>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effectLst>
                <a:outerShdw blurRad="50800" dist="12700" dir="5400000" algn="ctr" rotWithShape="0">
                  <a:srgbClr val="000000">
                    <a:alpha val="43137"/>
                  </a:srgbClr>
                </a:outerShdw>
              </a:effectLst>
            </a:endParaRPr>
          </a:p>
        </p:txBody>
      </p:sp>
      <p:cxnSp>
        <p:nvCxnSpPr>
          <p:cNvPr id="5" name="직선 연결선 4"/>
          <p:cNvCxnSpPr/>
          <p:nvPr userDrawn="1"/>
        </p:nvCxnSpPr>
        <p:spPr>
          <a:xfrm>
            <a:off x="423986" y="6555105"/>
            <a:ext cx="113440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677568" y="6603303"/>
            <a:ext cx="836864" cy="312458"/>
          </a:xfrm>
          <a:prstGeom prst="rect">
            <a:avLst/>
          </a:prstGeom>
          <a:noFill/>
        </p:spPr>
        <p:txBody>
          <a:bodyPr wrap="square" lIns="112522" tIns="56261" rIns="112522" bIns="56261" rtlCol="0">
            <a:spAutoFit/>
          </a:bodyPr>
          <a:lstStyle/>
          <a:p>
            <a:pPr algn="ctr"/>
            <a:r>
              <a:rPr lang="en-US" altLang="ko-KR" sz="1292" dirty="0">
                <a:solidFill>
                  <a:schemeClr val="tx1">
                    <a:lumMod val="50000"/>
                    <a:lumOff val="50000"/>
                  </a:schemeClr>
                </a:solidFill>
                <a:latin typeface="+mn-ea"/>
                <a:ea typeface="+mn-ea"/>
              </a:rPr>
              <a:t>-</a:t>
            </a:r>
            <a:fld id="{769B90AB-62A5-43F7-BA44-3523D25E1FB8}" type="slidenum">
              <a:rPr lang="en-US" altLang="ko-KR" sz="1292" smtClean="0">
                <a:solidFill>
                  <a:schemeClr val="tx1">
                    <a:lumMod val="50000"/>
                    <a:lumOff val="50000"/>
                  </a:schemeClr>
                </a:solidFill>
                <a:latin typeface="+mn-ea"/>
                <a:ea typeface="+mn-ea"/>
              </a:rPr>
              <a:pPr algn="ctr"/>
              <a:t>‹#›</a:t>
            </a:fld>
            <a:r>
              <a:rPr lang="en-US" altLang="ko-KR" sz="1292" dirty="0">
                <a:solidFill>
                  <a:schemeClr val="tx1">
                    <a:lumMod val="50000"/>
                    <a:lumOff val="50000"/>
                  </a:schemeClr>
                </a:solidFill>
                <a:latin typeface="+mn-ea"/>
                <a:ea typeface="+mn-ea"/>
              </a:rPr>
              <a:t>-</a:t>
            </a:r>
            <a:endParaRPr lang="ko-KR" altLang="en-US" sz="1292" dirty="0">
              <a:solidFill>
                <a:schemeClr val="tx1">
                  <a:lumMod val="50000"/>
                  <a:lumOff val="50000"/>
                </a:schemeClr>
              </a:solidFill>
              <a:latin typeface="+mn-ea"/>
              <a:ea typeface="+mn-ea"/>
            </a:endParaRPr>
          </a:p>
        </p:txBody>
      </p:sp>
      <p:sp>
        <p:nvSpPr>
          <p:cNvPr id="69634" name="Rectangle 2"/>
          <p:cNvSpPr>
            <a:spLocks noChangeArrowheads="1"/>
          </p:cNvSpPr>
          <p:nvPr userDrawn="1"/>
        </p:nvSpPr>
        <p:spPr bwMode="auto">
          <a:xfrm>
            <a:off x="1" y="1348"/>
            <a:ext cx="227347" cy="454504"/>
          </a:xfrm>
          <a:prstGeom prst="rect">
            <a:avLst/>
          </a:prstGeom>
          <a:noFill/>
          <a:ln w="9525">
            <a:noFill/>
            <a:miter lim="800000"/>
            <a:headEnd/>
            <a:tailEnd/>
          </a:ln>
          <a:effectLst/>
        </p:spPr>
        <p:txBody>
          <a:bodyPr vert="horz" wrap="none" lIns="112542" tIns="56271" rIns="112542" bIns="56271" numCol="1" anchor="ctr" anchorCtr="0" compatLnSpc="1">
            <a:prstTxWarp prst="textNoShape">
              <a:avLst/>
            </a:prstTxWarp>
            <a:spAutoFit/>
          </a:bodyPr>
          <a:lstStyle/>
          <a:p>
            <a:endParaRPr lang="ko-KR" altLang="en-US" sz="2215"/>
          </a:p>
        </p:txBody>
      </p:sp>
      <p:sp>
        <p:nvSpPr>
          <p:cNvPr id="10" name="TextBox 9"/>
          <p:cNvSpPr txBox="1"/>
          <p:nvPr userDrawn="1"/>
        </p:nvSpPr>
        <p:spPr>
          <a:xfrm>
            <a:off x="10776520" y="260648"/>
            <a:ext cx="1080120" cy="323165"/>
          </a:xfrm>
          <a:prstGeom prst="rect">
            <a:avLst/>
          </a:prstGeom>
          <a:noFill/>
        </p:spPr>
        <p:txBody>
          <a:bodyPr wrap="square" rtlCol="0">
            <a:spAutoFit/>
            <a:scene3d>
              <a:camera prst="orthographicFront"/>
              <a:lightRig rig="threePt" dir="t"/>
            </a:scene3d>
            <a:sp3d>
              <a:bevelT w="1270" h="1270"/>
            </a:sp3d>
          </a:bodyPr>
          <a:lstStyle/>
          <a:p>
            <a:pPr algn="dist"/>
            <a:r>
              <a:rPr lang="ko-KR" altLang="en-US" sz="1500" b="1" spc="-185" dirty="0">
                <a:solidFill>
                  <a:srgbClr val="003300"/>
                </a:solidFill>
                <a:effectLst/>
                <a:latin typeface="경기천년바탕 Regular" panose="02020503020101020101" pitchFamily="18" charset="-127"/>
                <a:ea typeface="경기천년바탕 Regular" panose="02020503020101020101" pitchFamily="18" charset="-127"/>
              </a:rPr>
              <a:t>생활 속 </a:t>
            </a:r>
            <a:r>
              <a:rPr lang="en-US" altLang="ko-KR" sz="1500" b="1" spc="-185" dirty="0">
                <a:solidFill>
                  <a:srgbClr val="003300"/>
                </a:solidFill>
                <a:effectLst/>
                <a:latin typeface="경기천년바탕 Regular" panose="02020503020101020101" pitchFamily="18" charset="-127"/>
                <a:ea typeface="경기천년바탕 Regular" panose="02020503020101020101" pitchFamily="18" charset="-127"/>
              </a:rPr>
              <a:t>ESG</a:t>
            </a:r>
            <a:endParaRPr lang="ko-KR" altLang="en-US" sz="1500" b="1" spc="-185" dirty="0">
              <a:solidFill>
                <a:srgbClr val="003300"/>
              </a:solidFill>
              <a:effectLst/>
              <a:latin typeface="경기천년바탕 Regular" panose="02020503020101020101" pitchFamily="18" charset="-127"/>
              <a:ea typeface="경기천년바탕 Regular" panose="02020503020101020101" pitchFamily="18" charset="-127"/>
            </a:endParaRPr>
          </a:p>
        </p:txBody>
      </p:sp>
      <p:pic>
        <p:nvPicPr>
          <p:cNvPr id="9" name="그림 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790874"/>
            <a:ext cx="12192000" cy="6067126"/>
          </a:xfrm>
          <a:prstGeom prst="rect">
            <a:avLst/>
          </a:prstGeom>
        </p:spPr>
      </p:pic>
    </p:spTree>
    <p:extLst>
      <p:ext uri="{BB962C8B-B14F-4D97-AF65-F5344CB8AC3E}">
        <p14:creationId xmlns:p14="http://schemas.microsoft.com/office/powerpoint/2010/main" val="20371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3676" r:id="rId13"/>
    <p:sldLayoutId id="2147483677" r:id="rId14"/>
    <p:sldLayoutId id="2147483678" r:id="rId15"/>
  </p:sldLayoutIdLst>
  <p:txStyles>
    <p:titleStyle>
      <a:lvl1pPr algn="ctr" defTabSz="1125444" rtl="0" eaLnBrk="1" latinLnBrk="1" hangingPunct="1">
        <a:spcBef>
          <a:spcPct val="0"/>
        </a:spcBef>
        <a:buNone/>
        <a:defRPr sz="5416" kern="1200">
          <a:solidFill>
            <a:schemeClr val="tx1"/>
          </a:solidFill>
          <a:latin typeface="+mj-lt"/>
          <a:ea typeface="+mj-ea"/>
          <a:cs typeface="+mj-cs"/>
        </a:defRPr>
      </a:lvl1pPr>
    </p:titleStyle>
    <p:bodyStyle>
      <a:lvl1pPr marL="422041" indent="-422041" algn="l" defTabSz="1125444" rtl="0" eaLnBrk="1" latinLnBrk="1" hangingPunct="1">
        <a:spcBef>
          <a:spcPct val="20000"/>
        </a:spcBef>
        <a:buFont typeface="Arial" panose="020B0604020202020204" pitchFamily="34" charset="0"/>
        <a:buChar char="•"/>
        <a:defRPr sz="3939" kern="1200">
          <a:solidFill>
            <a:schemeClr val="tx1"/>
          </a:solidFill>
          <a:latin typeface="+mn-lt"/>
          <a:ea typeface="+mn-ea"/>
          <a:cs typeface="+mn-cs"/>
        </a:defRPr>
      </a:lvl1pPr>
      <a:lvl2pPr marL="914423" indent="-351701" algn="l" defTabSz="1125444" rtl="0" eaLnBrk="1" latinLnBrk="1" hangingPunct="1">
        <a:spcBef>
          <a:spcPct val="20000"/>
        </a:spcBef>
        <a:buFont typeface="Arial" panose="020B0604020202020204" pitchFamily="34" charset="0"/>
        <a:buChar char="–"/>
        <a:defRPr sz="3446" kern="1200">
          <a:solidFill>
            <a:schemeClr val="tx1"/>
          </a:solidFill>
          <a:latin typeface="+mn-lt"/>
          <a:ea typeface="+mn-ea"/>
          <a:cs typeface="+mn-cs"/>
        </a:defRPr>
      </a:lvl2pPr>
      <a:lvl3pPr marL="1406804" indent="-281361" algn="l" defTabSz="1125444" rtl="0" eaLnBrk="1" latinLnBrk="1" hangingPunct="1">
        <a:spcBef>
          <a:spcPct val="20000"/>
        </a:spcBef>
        <a:buFont typeface="Arial" panose="020B0604020202020204" pitchFamily="34" charset="0"/>
        <a:buChar char="•"/>
        <a:defRPr sz="2954" kern="1200">
          <a:solidFill>
            <a:schemeClr val="tx1"/>
          </a:solidFill>
          <a:latin typeface="+mn-lt"/>
          <a:ea typeface="+mn-ea"/>
          <a:cs typeface="+mn-cs"/>
        </a:defRPr>
      </a:lvl3pPr>
      <a:lvl4pPr marL="1969526"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4pPr>
      <a:lvl5pPr marL="2532248"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6pPr>
      <a:lvl7pPr marL="3657691"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7pPr>
      <a:lvl8pPr marL="4220413"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8pPr>
      <a:lvl9pPr marL="4783135"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그룹 1"/>
          <p:cNvGrpSpPr/>
          <p:nvPr userDrawn="1"/>
        </p:nvGrpSpPr>
        <p:grpSpPr>
          <a:xfrm>
            <a:off x="0" y="1"/>
            <a:ext cx="12192000" cy="167951"/>
            <a:chOff x="1" y="0"/>
            <a:chExt cx="9906000" cy="81046"/>
          </a:xfrm>
        </p:grpSpPr>
        <p:sp>
          <p:nvSpPr>
            <p:cNvPr id="3" name="직사각형 2"/>
            <p:cNvSpPr/>
            <p:nvPr/>
          </p:nvSpPr>
          <p:spPr>
            <a:xfrm>
              <a:off x="1" y="0"/>
              <a:ext cx="9906000" cy="81046"/>
            </a:xfrm>
            <a:prstGeom prst="rect">
              <a:avLst/>
            </a:prstGeom>
            <a:solidFill>
              <a:srgbClr val="55BE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effectLst>
                  <a:outerShdw blurRad="50800" dist="12700" dir="5400000" algn="ctr" rotWithShape="0">
                    <a:srgbClr val="000000">
                      <a:alpha val="43137"/>
                    </a:srgbClr>
                  </a:outerShdw>
                </a:effectLst>
              </a:endParaRPr>
            </a:p>
          </p:txBody>
        </p:sp>
        <p:sp>
          <p:nvSpPr>
            <p:cNvPr id="4" name="직사각형 3"/>
            <p:cNvSpPr/>
            <p:nvPr/>
          </p:nvSpPr>
          <p:spPr>
            <a:xfrm>
              <a:off x="1" y="0"/>
              <a:ext cx="344487" cy="81046"/>
            </a:xfrm>
            <a:prstGeom prst="rect">
              <a:avLst/>
            </a:prstGeom>
            <a:solidFill>
              <a:srgbClr val="0B53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effectLst>
                  <a:outerShdw blurRad="50800" dist="12700" dir="5400000" algn="ctr" rotWithShape="0">
                    <a:srgbClr val="000000">
                      <a:alpha val="43137"/>
                    </a:srgbClr>
                  </a:outerShdw>
                </a:effectLst>
              </a:endParaRPr>
            </a:p>
          </p:txBody>
        </p:sp>
      </p:grpSp>
      <p:cxnSp>
        <p:nvCxnSpPr>
          <p:cNvPr id="5" name="직선 연결선 4"/>
          <p:cNvCxnSpPr/>
          <p:nvPr userDrawn="1"/>
        </p:nvCxnSpPr>
        <p:spPr>
          <a:xfrm>
            <a:off x="423986" y="6555105"/>
            <a:ext cx="11344031"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5677568" y="6603303"/>
            <a:ext cx="836864" cy="312458"/>
          </a:xfrm>
          <a:prstGeom prst="rect">
            <a:avLst/>
          </a:prstGeom>
          <a:noFill/>
        </p:spPr>
        <p:txBody>
          <a:bodyPr wrap="square" lIns="112522" tIns="56261" rIns="112522" bIns="56261" rtlCol="0">
            <a:spAutoFit/>
          </a:bodyPr>
          <a:lstStyle/>
          <a:p>
            <a:pPr algn="ctr"/>
            <a:r>
              <a:rPr lang="en-US" altLang="ko-KR" sz="1292" dirty="0">
                <a:solidFill>
                  <a:schemeClr val="tx1">
                    <a:lumMod val="50000"/>
                    <a:lumOff val="50000"/>
                  </a:schemeClr>
                </a:solidFill>
                <a:latin typeface="+mn-ea"/>
                <a:ea typeface="+mn-ea"/>
              </a:rPr>
              <a:t>-</a:t>
            </a:r>
            <a:fld id="{769B90AB-62A5-43F7-BA44-3523D25E1FB8}" type="slidenum">
              <a:rPr lang="en-US" altLang="ko-KR" sz="1292" smtClean="0">
                <a:solidFill>
                  <a:schemeClr val="tx1">
                    <a:lumMod val="50000"/>
                    <a:lumOff val="50000"/>
                  </a:schemeClr>
                </a:solidFill>
                <a:latin typeface="+mn-ea"/>
                <a:ea typeface="+mn-ea"/>
              </a:rPr>
              <a:pPr algn="ctr"/>
              <a:t>‹#›</a:t>
            </a:fld>
            <a:r>
              <a:rPr lang="en-US" altLang="ko-KR" sz="1292" dirty="0">
                <a:solidFill>
                  <a:schemeClr val="tx1">
                    <a:lumMod val="50000"/>
                    <a:lumOff val="50000"/>
                  </a:schemeClr>
                </a:solidFill>
                <a:latin typeface="+mn-ea"/>
                <a:ea typeface="+mn-ea"/>
              </a:rPr>
              <a:t>-</a:t>
            </a:r>
            <a:endParaRPr lang="ko-KR" altLang="en-US" sz="1292" dirty="0">
              <a:solidFill>
                <a:schemeClr val="tx1">
                  <a:lumMod val="50000"/>
                  <a:lumOff val="50000"/>
                </a:schemeClr>
              </a:solidFill>
              <a:latin typeface="+mn-ea"/>
              <a:ea typeface="+mn-ea"/>
            </a:endParaRPr>
          </a:p>
        </p:txBody>
      </p:sp>
      <p:sp>
        <p:nvSpPr>
          <p:cNvPr id="69634" name="Rectangle 2"/>
          <p:cNvSpPr>
            <a:spLocks noChangeArrowheads="1"/>
          </p:cNvSpPr>
          <p:nvPr userDrawn="1"/>
        </p:nvSpPr>
        <p:spPr bwMode="auto">
          <a:xfrm>
            <a:off x="1" y="1348"/>
            <a:ext cx="227347" cy="454504"/>
          </a:xfrm>
          <a:prstGeom prst="rect">
            <a:avLst/>
          </a:prstGeom>
          <a:noFill/>
          <a:ln w="9525">
            <a:noFill/>
            <a:miter lim="800000"/>
            <a:headEnd/>
            <a:tailEnd/>
          </a:ln>
          <a:effectLst/>
        </p:spPr>
        <p:txBody>
          <a:bodyPr vert="horz" wrap="none" lIns="112542" tIns="56271" rIns="112542" bIns="56271" numCol="1" anchor="ctr" anchorCtr="0" compatLnSpc="1">
            <a:prstTxWarp prst="textNoShape">
              <a:avLst/>
            </a:prstTxWarp>
            <a:spAutoFit/>
          </a:bodyPr>
          <a:lstStyle/>
          <a:p>
            <a:endParaRPr lang="ko-KR" altLang="en-US" sz="2215"/>
          </a:p>
        </p:txBody>
      </p:sp>
      <p:sp>
        <p:nvSpPr>
          <p:cNvPr id="10" name="TextBox 9"/>
          <p:cNvSpPr txBox="1"/>
          <p:nvPr userDrawn="1"/>
        </p:nvSpPr>
        <p:spPr>
          <a:xfrm>
            <a:off x="8843382" y="227068"/>
            <a:ext cx="2924633" cy="291170"/>
          </a:xfrm>
          <a:prstGeom prst="rect">
            <a:avLst/>
          </a:prstGeom>
          <a:noFill/>
        </p:spPr>
        <p:txBody>
          <a:bodyPr wrap="square" rtlCol="0">
            <a:spAutoFit/>
            <a:scene3d>
              <a:camera prst="orthographicFront"/>
              <a:lightRig rig="threePt" dir="t"/>
            </a:scene3d>
            <a:sp3d>
              <a:bevelT w="1270" h="1270"/>
            </a:sp3d>
          </a:bodyPr>
          <a:lstStyle/>
          <a:p>
            <a:pPr algn="dist"/>
            <a:r>
              <a:rPr lang="ko-KR" altLang="en-US" sz="1292" b="1" spc="-185" dirty="0">
                <a:solidFill>
                  <a:schemeClr val="tx1">
                    <a:lumMod val="75000"/>
                    <a:lumOff val="25000"/>
                  </a:schemeClr>
                </a:solidFill>
                <a:latin typeface="경기천년바탕 Regular" panose="02020503020101020101" pitchFamily="18" charset="-127"/>
                <a:ea typeface="경기천년바탕 Regular" panose="02020503020101020101" pitchFamily="18" charset="-127"/>
              </a:rPr>
              <a:t>경기관광축제 육성 및 지원제도 개선방안 수립용역</a:t>
            </a:r>
          </a:p>
        </p:txBody>
      </p:sp>
    </p:spTree>
    <p:extLst>
      <p:ext uri="{BB962C8B-B14F-4D97-AF65-F5344CB8AC3E}">
        <p14:creationId xmlns:p14="http://schemas.microsoft.com/office/powerpoint/2010/main" val="9711033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txStyles>
    <p:titleStyle>
      <a:lvl1pPr algn="ctr" defTabSz="1125444" rtl="0" eaLnBrk="1" latinLnBrk="1" hangingPunct="1">
        <a:spcBef>
          <a:spcPct val="0"/>
        </a:spcBef>
        <a:buNone/>
        <a:defRPr sz="5416" kern="1200">
          <a:solidFill>
            <a:schemeClr val="tx1"/>
          </a:solidFill>
          <a:latin typeface="+mj-lt"/>
          <a:ea typeface="+mj-ea"/>
          <a:cs typeface="+mj-cs"/>
        </a:defRPr>
      </a:lvl1pPr>
    </p:titleStyle>
    <p:bodyStyle>
      <a:lvl1pPr marL="422041" indent="-422041" algn="l" defTabSz="1125444" rtl="0" eaLnBrk="1" latinLnBrk="1" hangingPunct="1">
        <a:spcBef>
          <a:spcPct val="20000"/>
        </a:spcBef>
        <a:buFont typeface="Arial" panose="020B0604020202020204" pitchFamily="34" charset="0"/>
        <a:buChar char="•"/>
        <a:defRPr sz="3939" kern="1200">
          <a:solidFill>
            <a:schemeClr val="tx1"/>
          </a:solidFill>
          <a:latin typeface="+mn-lt"/>
          <a:ea typeface="+mn-ea"/>
          <a:cs typeface="+mn-cs"/>
        </a:defRPr>
      </a:lvl1pPr>
      <a:lvl2pPr marL="914423" indent="-351701" algn="l" defTabSz="1125444" rtl="0" eaLnBrk="1" latinLnBrk="1" hangingPunct="1">
        <a:spcBef>
          <a:spcPct val="20000"/>
        </a:spcBef>
        <a:buFont typeface="Arial" panose="020B0604020202020204" pitchFamily="34" charset="0"/>
        <a:buChar char="–"/>
        <a:defRPr sz="3446" kern="1200">
          <a:solidFill>
            <a:schemeClr val="tx1"/>
          </a:solidFill>
          <a:latin typeface="+mn-lt"/>
          <a:ea typeface="+mn-ea"/>
          <a:cs typeface="+mn-cs"/>
        </a:defRPr>
      </a:lvl2pPr>
      <a:lvl3pPr marL="1406804" indent="-281361" algn="l" defTabSz="1125444" rtl="0" eaLnBrk="1" latinLnBrk="1" hangingPunct="1">
        <a:spcBef>
          <a:spcPct val="20000"/>
        </a:spcBef>
        <a:buFont typeface="Arial" panose="020B0604020202020204" pitchFamily="34" charset="0"/>
        <a:buChar char="•"/>
        <a:defRPr sz="2954" kern="1200">
          <a:solidFill>
            <a:schemeClr val="tx1"/>
          </a:solidFill>
          <a:latin typeface="+mn-lt"/>
          <a:ea typeface="+mn-ea"/>
          <a:cs typeface="+mn-cs"/>
        </a:defRPr>
      </a:lvl3pPr>
      <a:lvl4pPr marL="1969526"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4pPr>
      <a:lvl5pPr marL="2532248"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5pPr>
      <a:lvl6pPr marL="3094970"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6pPr>
      <a:lvl7pPr marL="3657691"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7pPr>
      <a:lvl8pPr marL="4220413"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8pPr>
      <a:lvl9pPr marL="4783135" indent="-281361" algn="l" defTabSz="1125444" rtl="0" eaLnBrk="1" latinLnBrk="1" hangingPunct="1">
        <a:spcBef>
          <a:spcPct val="20000"/>
        </a:spcBef>
        <a:buFont typeface="Arial" panose="020B0604020202020204" pitchFamily="34" charset="0"/>
        <a:buChar char="•"/>
        <a:defRPr sz="2462" kern="1200">
          <a:solidFill>
            <a:schemeClr val="tx1"/>
          </a:solidFill>
          <a:latin typeface="+mn-lt"/>
          <a:ea typeface="+mn-ea"/>
          <a:cs typeface="+mn-cs"/>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4462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125444" rtl="0" eaLnBrk="1" latinLnBrk="1" hangingPunct="1">
        <a:lnSpc>
          <a:spcPct val="90000"/>
        </a:lnSpc>
        <a:spcBef>
          <a:spcPct val="0"/>
        </a:spcBef>
        <a:buNone/>
        <a:defRPr sz="5416" kern="1200">
          <a:solidFill>
            <a:schemeClr val="tx1"/>
          </a:solidFill>
          <a:latin typeface="+mj-lt"/>
          <a:ea typeface="+mj-ea"/>
          <a:cs typeface="+mj-cs"/>
        </a:defRPr>
      </a:lvl1pPr>
    </p:titleStyle>
    <p:bodyStyle>
      <a:lvl1pPr marL="281361" indent="-281361" algn="l" defTabSz="1125444" rtl="0" eaLnBrk="1" latinLnBrk="1" hangingPunct="1">
        <a:lnSpc>
          <a:spcPct val="90000"/>
        </a:lnSpc>
        <a:spcBef>
          <a:spcPts val="1231"/>
        </a:spcBef>
        <a:buFont typeface="Arial" panose="020B0604020202020204" pitchFamily="34" charset="0"/>
        <a:buChar char="•"/>
        <a:defRPr sz="3446" kern="1200">
          <a:solidFill>
            <a:schemeClr val="tx1"/>
          </a:solidFill>
          <a:latin typeface="+mn-lt"/>
          <a:ea typeface="+mn-ea"/>
          <a:cs typeface="+mn-cs"/>
        </a:defRPr>
      </a:lvl1pPr>
      <a:lvl2pPr marL="844083" indent="-281361" algn="l" defTabSz="1125444" rtl="0" eaLnBrk="1" latinLnBrk="1" hangingPunct="1">
        <a:lnSpc>
          <a:spcPct val="90000"/>
        </a:lnSpc>
        <a:spcBef>
          <a:spcPts val="615"/>
        </a:spcBef>
        <a:buFont typeface="Arial" panose="020B0604020202020204" pitchFamily="34" charset="0"/>
        <a:buChar char="•"/>
        <a:defRPr sz="2954" kern="1200">
          <a:solidFill>
            <a:schemeClr val="tx1"/>
          </a:solidFill>
          <a:latin typeface="+mn-lt"/>
          <a:ea typeface="+mn-ea"/>
          <a:cs typeface="+mn-cs"/>
        </a:defRPr>
      </a:lvl2pPr>
      <a:lvl3pPr marL="1406804" indent="-281361" algn="l" defTabSz="1125444" rtl="0" eaLnBrk="1" latinLnBrk="1" hangingPunct="1">
        <a:lnSpc>
          <a:spcPct val="90000"/>
        </a:lnSpc>
        <a:spcBef>
          <a:spcPts val="615"/>
        </a:spcBef>
        <a:buFont typeface="Arial" panose="020B0604020202020204" pitchFamily="34" charset="0"/>
        <a:buChar char="•"/>
        <a:defRPr sz="2462" kern="1200">
          <a:solidFill>
            <a:schemeClr val="tx1"/>
          </a:solidFill>
          <a:latin typeface="+mn-lt"/>
          <a:ea typeface="+mn-ea"/>
          <a:cs typeface="+mn-cs"/>
        </a:defRPr>
      </a:lvl3pPr>
      <a:lvl4pPr marL="1969526"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4pPr>
      <a:lvl5pPr marL="2532248"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5pPr>
      <a:lvl6pPr marL="3094970"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691"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20413"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3135" indent="-281361" algn="l" defTabSz="1125444" rtl="0" eaLnBrk="1" latinLnBrk="1"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p:bodyStyle>
    <p:otherStyle>
      <a:defPPr>
        <a:defRPr lang="ko-KR"/>
      </a:defPPr>
      <a:lvl1pPr marL="0" algn="l" defTabSz="1125444" rtl="0" eaLnBrk="1" latinLnBrk="1" hangingPunct="1">
        <a:defRPr sz="2215" kern="1200">
          <a:solidFill>
            <a:schemeClr val="tx1"/>
          </a:solidFill>
          <a:latin typeface="+mn-lt"/>
          <a:ea typeface="+mn-ea"/>
          <a:cs typeface="+mn-cs"/>
        </a:defRPr>
      </a:lvl1pPr>
      <a:lvl2pPr marL="562722" algn="l" defTabSz="1125444" rtl="0" eaLnBrk="1" latinLnBrk="1" hangingPunct="1">
        <a:defRPr sz="2215" kern="1200">
          <a:solidFill>
            <a:schemeClr val="tx1"/>
          </a:solidFill>
          <a:latin typeface="+mn-lt"/>
          <a:ea typeface="+mn-ea"/>
          <a:cs typeface="+mn-cs"/>
        </a:defRPr>
      </a:lvl2pPr>
      <a:lvl3pPr marL="1125444" algn="l" defTabSz="1125444" rtl="0" eaLnBrk="1" latinLnBrk="1" hangingPunct="1">
        <a:defRPr sz="2215" kern="1200">
          <a:solidFill>
            <a:schemeClr val="tx1"/>
          </a:solidFill>
          <a:latin typeface="+mn-lt"/>
          <a:ea typeface="+mn-ea"/>
          <a:cs typeface="+mn-cs"/>
        </a:defRPr>
      </a:lvl3pPr>
      <a:lvl4pPr marL="1688165" algn="l" defTabSz="1125444" rtl="0" eaLnBrk="1" latinLnBrk="1" hangingPunct="1">
        <a:defRPr sz="2215" kern="1200">
          <a:solidFill>
            <a:schemeClr val="tx1"/>
          </a:solidFill>
          <a:latin typeface="+mn-lt"/>
          <a:ea typeface="+mn-ea"/>
          <a:cs typeface="+mn-cs"/>
        </a:defRPr>
      </a:lvl4pPr>
      <a:lvl5pPr marL="2250887" algn="l" defTabSz="1125444" rtl="0" eaLnBrk="1" latinLnBrk="1" hangingPunct="1">
        <a:defRPr sz="2215" kern="1200">
          <a:solidFill>
            <a:schemeClr val="tx1"/>
          </a:solidFill>
          <a:latin typeface="+mn-lt"/>
          <a:ea typeface="+mn-ea"/>
          <a:cs typeface="+mn-cs"/>
        </a:defRPr>
      </a:lvl5pPr>
      <a:lvl6pPr marL="2813609" algn="l" defTabSz="1125444" rtl="0" eaLnBrk="1" latinLnBrk="1" hangingPunct="1">
        <a:defRPr sz="2215" kern="1200">
          <a:solidFill>
            <a:schemeClr val="tx1"/>
          </a:solidFill>
          <a:latin typeface="+mn-lt"/>
          <a:ea typeface="+mn-ea"/>
          <a:cs typeface="+mn-cs"/>
        </a:defRPr>
      </a:lvl6pPr>
      <a:lvl7pPr marL="3376331" algn="l" defTabSz="1125444" rtl="0" eaLnBrk="1" latinLnBrk="1" hangingPunct="1">
        <a:defRPr sz="2215" kern="1200">
          <a:solidFill>
            <a:schemeClr val="tx1"/>
          </a:solidFill>
          <a:latin typeface="+mn-lt"/>
          <a:ea typeface="+mn-ea"/>
          <a:cs typeface="+mn-cs"/>
        </a:defRPr>
      </a:lvl7pPr>
      <a:lvl8pPr marL="3939052" algn="l" defTabSz="1125444" rtl="0" eaLnBrk="1" latinLnBrk="1" hangingPunct="1">
        <a:defRPr sz="2215" kern="1200">
          <a:solidFill>
            <a:schemeClr val="tx1"/>
          </a:solidFill>
          <a:latin typeface="+mn-lt"/>
          <a:ea typeface="+mn-ea"/>
          <a:cs typeface="+mn-cs"/>
        </a:defRPr>
      </a:lvl8pPr>
      <a:lvl9pPr marL="4501774" algn="l" defTabSz="1125444" rtl="0" eaLnBrk="1" latinLnBrk="1" hangingPunct="1">
        <a:defRPr sz="221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7937154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apple.com/kr/newsroom/2023/04/apple-and-global-suppliers-expand-renewable-energy-to-13-point-7-gigawatts/"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log.naver.com/naver_search/2210607613"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ESG란 무엇이며, 왜 중요할까? - magazine why esg is important 02">
            <a:extLst>
              <a:ext uri="{FF2B5EF4-FFF2-40B4-BE49-F238E27FC236}">
                <a16:creationId xmlns:a16="http://schemas.microsoft.com/office/drawing/2014/main" id="{1F48F722-D789-44EB-8D8B-63DB54C833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52" b="4218"/>
          <a:stretch/>
        </p:blipFill>
        <p:spPr bwMode="auto">
          <a:xfrm>
            <a:off x="10885" y="0"/>
            <a:ext cx="12209705" cy="6858000"/>
          </a:xfrm>
          <a:prstGeom prst="rect">
            <a:avLst/>
          </a:prstGeom>
          <a:solidFill>
            <a:schemeClr val="accent3">
              <a:lumMod val="75000"/>
              <a:alpha val="57000"/>
            </a:schemeClr>
          </a:solidFill>
          <a:ln>
            <a:noFill/>
          </a:ln>
        </p:spPr>
      </p:pic>
      <p:sp>
        <p:nvSpPr>
          <p:cNvPr id="8" name="직사각형 7">
            <a:extLst>
              <a:ext uri="{FF2B5EF4-FFF2-40B4-BE49-F238E27FC236}">
                <a16:creationId xmlns:a16="http://schemas.microsoft.com/office/drawing/2014/main" id="{518B6287-7E88-4FEB-BDC6-D39D8B42D725}"/>
              </a:ext>
            </a:extLst>
          </p:cNvPr>
          <p:cNvSpPr/>
          <p:nvPr/>
        </p:nvSpPr>
        <p:spPr>
          <a:xfrm>
            <a:off x="263352" y="200394"/>
            <a:ext cx="11937346" cy="353943"/>
          </a:xfrm>
          <a:prstGeom prst="rect">
            <a:avLst/>
          </a:prstGeom>
        </p:spPr>
        <p:txBody>
          <a:bodyPr wrap="square">
            <a:spAutoFit/>
          </a:bodyPr>
          <a:lstStyle/>
          <a:p>
            <a:r>
              <a:rPr lang="ko-KR" altLang="en-US" sz="1700" dirty="0">
                <a:solidFill>
                  <a:schemeClr val="bg1"/>
                </a:solidFill>
                <a:latin typeface="경기천년제목 Bold" panose="02020803020101020101" pitchFamily="18" charset="-127"/>
                <a:ea typeface="경기천년제목 Bold" panose="02020803020101020101" pitchFamily="18" charset="-127"/>
              </a:rPr>
              <a:t>이 콘텐츠는 </a:t>
            </a:r>
            <a:r>
              <a:rPr lang="en-US" altLang="ko-KR" sz="1700" dirty="0">
                <a:solidFill>
                  <a:schemeClr val="bg1"/>
                </a:solidFill>
                <a:latin typeface="경기천년제목 Bold" panose="02020803020101020101" pitchFamily="18" charset="-127"/>
                <a:ea typeface="경기천년제목 Bold" panose="02020803020101020101" pitchFamily="18" charset="-127"/>
              </a:rPr>
              <a:t>2023</a:t>
            </a:r>
            <a:r>
              <a:rPr lang="ko-KR" altLang="en-US" sz="1700" dirty="0">
                <a:solidFill>
                  <a:schemeClr val="bg1"/>
                </a:solidFill>
                <a:latin typeface="경기천년제목 Bold" panose="02020803020101020101" pitchFamily="18" charset="-127"/>
                <a:ea typeface="경기천년제목 Bold" panose="02020803020101020101" pitchFamily="18" charset="-127"/>
              </a:rPr>
              <a:t>년 전문대학 </a:t>
            </a:r>
            <a:r>
              <a:rPr lang="ko-KR" altLang="en-US" sz="1700" dirty="0" err="1">
                <a:solidFill>
                  <a:schemeClr val="bg1"/>
                </a:solidFill>
                <a:latin typeface="경기천년제목 Bold" panose="02020803020101020101" pitchFamily="18" charset="-127"/>
                <a:ea typeface="경기천년제목 Bold" panose="02020803020101020101" pitchFamily="18" charset="-127"/>
              </a:rPr>
              <a:t>혁신사업에</a:t>
            </a:r>
            <a:r>
              <a:rPr lang="ko-KR" altLang="en-US" sz="1700" dirty="0">
                <a:solidFill>
                  <a:schemeClr val="bg1"/>
                </a:solidFill>
                <a:latin typeface="경기천년제목 Bold" panose="02020803020101020101" pitchFamily="18" charset="-127"/>
                <a:ea typeface="경기천년제목 Bold" panose="02020803020101020101" pitchFamily="18" charset="-127"/>
              </a:rPr>
              <a:t> 의하여 개발되었음</a:t>
            </a:r>
            <a:endParaRPr lang="en-US" altLang="ko-KR" sz="1700" dirty="0">
              <a:solidFill>
                <a:schemeClr val="bg1"/>
              </a:solidFill>
              <a:latin typeface="경기천년제목 Bold" panose="02020803020101020101" pitchFamily="18" charset="-127"/>
              <a:ea typeface="경기천년제목 Bold" panose="02020803020101020101" pitchFamily="18" charset="-127"/>
            </a:endParaRPr>
          </a:p>
        </p:txBody>
      </p:sp>
      <p:sp>
        <p:nvSpPr>
          <p:cNvPr id="9" name="직사각형 8"/>
          <p:cNvSpPr/>
          <p:nvPr/>
        </p:nvSpPr>
        <p:spPr>
          <a:xfrm>
            <a:off x="3191" y="1772816"/>
            <a:ext cx="12217399" cy="1152128"/>
          </a:xfrm>
          <a:prstGeom prst="rect">
            <a:avLst/>
          </a:prstGeom>
          <a:solidFill>
            <a:schemeClr val="accent3">
              <a:lumMod val="7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경기천년제목 Medium" panose="02020603020101020101" pitchFamily="18" charset="-127"/>
              <a:ea typeface="경기천년제목 Medium" panose="02020603020101020101" pitchFamily="18" charset="-127"/>
            </a:endParaRPr>
          </a:p>
        </p:txBody>
      </p:sp>
      <p:sp>
        <p:nvSpPr>
          <p:cNvPr id="10" name="TextBox 9"/>
          <p:cNvSpPr txBox="1"/>
          <p:nvPr/>
        </p:nvSpPr>
        <p:spPr>
          <a:xfrm>
            <a:off x="-191343" y="1916832"/>
            <a:ext cx="12191999" cy="830997"/>
          </a:xfrm>
          <a:prstGeom prst="rect">
            <a:avLst/>
          </a:prstGeom>
          <a:noFill/>
        </p:spPr>
        <p:txBody>
          <a:bodyPr wrap="square" rtlCol="0">
            <a:spAutoFit/>
          </a:bodyPr>
          <a:lstStyle/>
          <a:p>
            <a:pPr algn="ctr"/>
            <a:r>
              <a:rPr lang="ko-KR" altLang="en-US" sz="4800" b="1" spc="-185" dirty="0">
                <a:solidFill>
                  <a:schemeClr val="bg1"/>
                </a:solidFill>
                <a:latin typeface="경기천년제목 Medium" panose="02020603020101020101" pitchFamily="18" charset="-127"/>
                <a:ea typeface="경기천년제목 Medium" panose="02020603020101020101" pitchFamily="18" charset="-127"/>
              </a:rPr>
              <a:t>생활 속 </a:t>
            </a:r>
            <a:r>
              <a:rPr lang="en-US" altLang="ko-KR" sz="4800" b="1" spc="-185" dirty="0">
                <a:solidFill>
                  <a:schemeClr val="bg1"/>
                </a:solidFill>
                <a:latin typeface="경기천년제목 Medium" panose="02020603020101020101" pitchFamily="18" charset="-127"/>
                <a:ea typeface="경기천년제목 Medium" panose="02020603020101020101" pitchFamily="18" charset="-127"/>
              </a:rPr>
              <a:t>E S G</a:t>
            </a:r>
            <a:endParaRPr lang="ko-KR" altLang="en-US" sz="4800" b="1" spc="-185" dirty="0">
              <a:solidFill>
                <a:schemeClr val="bg1"/>
              </a:solidFill>
              <a:latin typeface="경기천년제목 Medium" panose="02020603020101020101" pitchFamily="18" charset="-127"/>
              <a:ea typeface="경기천년제목 Medium" panose="02020603020101020101" pitchFamily="18" charset="-127"/>
            </a:endParaRPr>
          </a:p>
        </p:txBody>
      </p:sp>
      <p:sp>
        <p:nvSpPr>
          <p:cNvPr id="11" name="직사각형 10"/>
          <p:cNvSpPr/>
          <p:nvPr/>
        </p:nvSpPr>
        <p:spPr>
          <a:xfrm>
            <a:off x="-24680" y="4975402"/>
            <a:ext cx="12217399" cy="973878"/>
          </a:xfrm>
          <a:prstGeom prst="rect">
            <a:avLst/>
          </a:prstGeom>
          <a:solidFill>
            <a:schemeClr val="accent3">
              <a:lumMod val="7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경기천년제목 Medium" panose="02020603020101020101" pitchFamily="18" charset="-127"/>
              <a:ea typeface="경기천년제목 Medium" panose="02020603020101020101" pitchFamily="18" charset="-127"/>
            </a:endParaRPr>
          </a:p>
        </p:txBody>
      </p:sp>
      <p:sp>
        <p:nvSpPr>
          <p:cNvPr id="12" name="TextBox 11">
            <a:extLst>
              <a:ext uri="{FF2B5EF4-FFF2-40B4-BE49-F238E27FC236}">
                <a16:creationId xmlns:a16="http://schemas.microsoft.com/office/drawing/2014/main" id="{B9D7855B-4419-459E-BD40-0C84B9925DC3}"/>
              </a:ext>
            </a:extLst>
          </p:cNvPr>
          <p:cNvSpPr txBox="1"/>
          <p:nvPr/>
        </p:nvSpPr>
        <p:spPr>
          <a:xfrm>
            <a:off x="-96688" y="5061548"/>
            <a:ext cx="12210245" cy="774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algn="ctr">
              <a:defRPr sz="2215">
                <a:solidFill>
                  <a:schemeClr val="lt1"/>
                </a:solidFill>
                <a:latin typeface="경기천년제목 Medium" panose="02020603020101020101" pitchFamily="18" charset="-127"/>
                <a:ea typeface="경기천년제목 Medium" panose="02020603020101020101" pitchFamily="18" charset="-12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ko-KR" altLang="en-US" sz="2400" dirty="0">
                <a:solidFill>
                  <a:schemeClr val="bg1"/>
                </a:solidFill>
              </a:rPr>
              <a:t>조동인 </a:t>
            </a:r>
            <a:r>
              <a:rPr lang="en-US" altLang="ko-KR" sz="2400" dirty="0">
                <a:solidFill>
                  <a:schemeClr val="bg1"/>
                </a:solidFill>
                <a:latin typeface="맑은 고딕" panose="020B0503020000020004" pitchFamily="50" charset="-127"/>
                <a:ea typeface="맑은 고딕" panose="020B0503020000020004" pitchFamily="50" charset="-127"/>
              </a:rPr>
              <a:t>〮 </a:t>
            </a:r>
            <a:r>
              <a:rPr lang="ko-KR" altLang="en-US" sz="2400" dirty="0" err="1">
                <a:solidFill>
                  <a:schemeClr val="bg1"/>
                </a:solidFill>
              </a:rPr>
              <a:t>현승권</a:t>
            </a:r>
            <a:endParaRPr lang="en-US" altLang="ko-KR" sz="2400" dirty="0">
              <a:solidFill>
                <a:schemeClr val="bg1"/>
              </a:solidFill>
            </a:endParaRPr>
          </a:p>
          <a:p>
            <a:pPr>
              <a:lnSpc>
                <a:spcPct val="120000"/>
              </a:lnSpc>
            </a:pPr>
            <a:r>
              <a:rPr lang="en-US" altLang="ko-KR" sz="1800" dirty="0">
                <a:solidFill>
                  <a:schemeClr val="bg1"/>
                </a:solidFill>
              </a:rPr>
              <a:t>(</a:t>
            </a:r>
            <a:r>
              <a:rPr lang="ko-KR" altLang="en-US" sz="1800" dirty="0">
                <a:solidFill>
                  <a:schemeClr val="bg1"/>
                </a:solidFill>
              </a:rPr>
              <a:t>인하공업전문대학</a:t>
            </a:r>
            <a:r>
              <a:rPr lang="en-US" altLang="ko-KR" sz="1800" dirty="0">
                <a:solidFill>
                  <a:schemeClr val="bg1"/>
                </a:solidFill>
              </a:rPr>
              <a:t>)</a:t>
            </a:r>
            <a:endParaRPr lang="ko-KR" altLang="en-US" sz="1800" dirty="0">
              <a:solidFill>
                <a:schemeClr val="bg1"/>
              </a:solidFill>
            </a:endParaRPr>
          </a:p>
        </p:txBody>
      </p:sp>
    </p:spTree>
    <p:extLst>
      <p:ext uri="{BB962C8B-B14F-4D97-AF65-F5344CB8AC3E}">
        <p14:creationId xmlns:p14="http://schemas.microsoft.com/office/powerpoint/2010/main" val="126080564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네이버 </a:t>
            </a:r>
            <a:r>
              <a:rPr lang="en-US" altLang="ko-KR" sz="2200" u="sng" dirty="0">
                <a:latin typeface="경기천년바탕 Bold" panose="02020803020101020101" pitchFamily="18" charset="-127"/>
                <a:ea typeface="경기천년바탕 Bold" panose="02020803020101020101" pitchFamily="18" charset="-127"/>
              </a:rPr>
              <a:t>‘2040</a:t>
            </a:r>
            <a:r>
              <a:rPr lang="ko-KR" altLang="en-US" sz="2200" u="sng" dirty="0">
                <a:latin typeface="경기천년바탕 Bold" panose="02020803020101020101" pitchFamily="18" charset="-127"/>
                <a:ea typeface="경기천년바탕 Bold" panose="02020803020101020101" pitchFamily="18" charset="-127"/>
              </a:rPr>
              <a:t> 카본 네거티브</a:t>
            </a:r>
            <a:r>
              <a:rPr lang="en-US" altLang="ko-KR" sz="2200" u="sng" dirty="0">
                <a:latin typeface="경기천년바탕 Bold" panose="02020803020101020101" pitchFamily="18" charset="-127"/>
                <a:ea typeface="경기천년바탕 Bold" panose="02020803020101020101" pitchFamily="18" charset="-127"/>
              </a:rPr>
              <a:t>’</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6" name="TextBox 5">
            <a:extLst>
              <a:ext uri="{FF2B5EF4-FFF2-40B4-BE49-F238E27FC236}">
                <a16:creationId xmlns:a16="http://schemas.microsoft.com/office/drawing/2014/main" id="{BD12EDDE-179B-29CC-E342-401C1B4EA33A}"/>
              </a:ext>
            </a:extLst>
          </p:cNvPr>
          <p:cNvSpPr txBox="1"/>
          <p:nvPr/>
        </p:nvSpPr>
        <p:spPr>
          <a:xfrm>
            <a:off x="5499314" y="2237214"/>
            <a:ext cx="5976664" cy="3693319"/>
          </a:xfrm>
          <a:prstGeom prst="rect">
            <a:avLst/>
          </a:prstGeom>
          <a:noFill/>
        </p:spPr>
        <p:txBody>
          <a:bodyPr wrap="square">
            <a:spAutoFit/>
          </a:bodyPr>
          <a:lstStyle/>
          <a:p>
            <a:pPr algn="l"/>
            <a:r>
              <a:rPr lang="ko-KR" altLang="en-US"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solidFill>
                  <a:srgbClr val="008000"/>
                </a:solidFill>
                <a:latin typeface="경기천년바탕 Regular" panose="02020503020101020101" pitchFamily="18" charset="-127"/>
                <a:ea typeface="경기천년바탕 Regular" panose="02020503020101020101" pitchFamily="18" charset="-127"/>
              </a:rPr>
              <a:t>운영상 환경영향 저감</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latin typeface="경기천년바탕 Regular" panose="02020503020101020101" pitchFamily="18" charset="-127"/>
                <a:ea typeface="경기천년바탕 Regular" panose="02020503020101020101" pitchFamily="18" charset="-127"/>
              </a:rPr>
              <a:t>데이터센터 에너지 효율 개선</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r>
              <a:rPr lang="ko-KR" altLang="en-US" sz="1800" b="0" i="0" u="none" strike="noStrike" baseline="0" dirty="0">
                <a:latin typeface="경기천년바탕 Regular" panose="02020503020101020101" pitchFamily="18" charset="-127"/>
                <a:ea typeface="경기천년바탕 Regular" panose="02020503020101020101" pitchFamily="18" charset="-127"/>
              </a:rPr>
              <a:t>재생에너지 사용 확대</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r>
              <a:rPr lang="ko-KR" altLang="en-US" sz="1800" b="0" i="0" u="none" strike="noStrike" baseline="0" dirty="0">
                <a:latin typeface="경기천년바탕 Regular" panose="02020503020101020101" pitchFamily="18" charset="-127"/>
                <a:ea typeface="경기천년바탕 Regular" panose="02020503020101020101" pitchFamily="18" charset="-127"/>
              </a:rPr>
              <a:t>오피스 에너지 사용량 절감</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r>
              <a:rPr lang="ko-KR" altLang="en-US" sz="1800" b="0" i="0" u="none" strike="noStrike" baseline="0" dirty="0">
                <a:latin typeface="경기천년바탕 Regular" panose="02020503020101020101" pitchFamily="18" charset="-127"/>
                <a:ea typeface="경기천년바탕 Regular" panose="02020503020101020101" pitchFamily="18" charset="-127"/>
              </a:rPr>
              <a:t>사업장 내부 운송수단 환경영향 저감 등</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p>
          <a:p>
            <a:pPr algn="l"/>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solidFill>
                  <a:srgbClr val="008000"/>
                </a:solidFill>
                <a:latin typeface="경기천년바탕 Regular" panose="02020503020101020101" pitchFamily="18" charset="-127"/>
                <a:ea typeface="경기천년바탕 Regular" panose="02020503020101020101" pitchFamily="18" charset="-127"/>
              </a:rPr>
              <a:t>제품</a:t>
            </a:r>
            <a:r>
              <a:rPr lang="en-US" altLang="ko-KR" sz="1800" b="0" i="0" u="none" strike="noStrike" baseline="0" dirty="0">
                <a:solidFill>
                  <a:srgbClr val="008000"/>
                </a:solidFill>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solidFill>
                  <a:srgbClr val="008000"/>
                </a:solidFill>
                <a:latin typeface="경기천년바탕 Regular" panose="02020503020101020101" pitchFamily="18" charset="-127"/>
                <a:ea typeface="경기천년바탕 Regular" panose="02020503020101020101" pitchFamily="18" charset="-127"/>
              </a:rPr>
              <a:t>서비스 솔루션을 개발</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latin typeface="경기천년바탕 Regular" panose="02020503020101020101" pitchFamily="18" charset="-127"/>
                <a:ea typeface="경기천년바탕 Regular" panose="02020503020101020101" pitchFamily="18" charset="-127"/>
              </a:rPr>
              <a:t>스마트스토어 내 지속가능한 제품군 개발 및 확대 등</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p>
          <a:p>
            <a:pPr algn="l"/>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solidFill>
                  <a:srgbClr val="008000"/>
                </a:solidFill>
                <a:latin typeface="경기천년바탕 Regular" panose="02020503020101020101" pitchFamily="18" charset="-127"/>
                <a:ea typeface="경기천년바탕 Regular" panose="02020503020101020101" pitchFamily="18" charset="-127"/>
              </a:rPr>
              <a:t>외부 파트너십을 확대</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latin typeface="경기천년바탕 Regular" panose="02020503020101020101" pitchFamily="18" charset="-127"/>
                <a:ea typeface="경기천년바탕 Regular" panose="02020503020101020101" pitchFamily="18" charset="-127"/>
              </a:rPr>
              <a:t>탈 탄소 기술</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latin typeface="경기천년바탕 Regular" panose="02020503020101020101" pitchFamily="18" charset="-127"/>
                <a:ea typeface="경기천년바탕 Regular" panose="02020503020101020101" pitchFamily="18" charset="-127"/>
              </a:rPr>
              <a:t>사업 투자 확대</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r>
              <a:rPr lang="ko-KR" altLang="en-US" sz="1800" b="0" i="0" u="none" strike="noStrike" baseline="0" dirty="0">
                <a:latin typeface="경기천년바탕 Regular" panose="02020503020101020101" pitchFamily="18" charset="-127"/>
                <a:ea typeface="경기천년바탕 Regular" panose="02020503020101020101" pitchFamily="18" charset="-127"/>
              </a:rPr>
              <a:t>글로벌 이니셔티브 참여 등</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p>
          <a:p>
            <a:pPr algn="l"/>
            <a:endParaRPr lang="en-US" altLang="ko-KR" sz="1800" b="0" i="0" u="none" strike="noStrike" baseline="0" dirty="0">
              <a:latin typeface="경기천년바탕 Regular" panose="02020503020101020101" pitchFamily="18" charset="-127"/>
              <a:ea typeface="경기천년바탕 Regular" panose="02020503020101020101" pitchFamily="18" charset="-127"/>
            </a:endParaRPr>
          </a:p>
          <a:p>
            <a:pPr marL="285750" indent="-285750" algn="l">
              <a:buFont typeface="Arial" panose="020B0604020202020204" pitchFamily="34" charset="0"/>
              <a:buChar char="•"/>
            </a:pPr>
            <a:r>
              <a:rPr lang="ko-KR" altLang="en-US" sz="1800" b="0" i="0" u="none" strike="noStrike" baseline="0" dirty="0">
                <a:latin typeface="경기천년바탕 Regular" panose="02020503020101020101" pitchFamily="18" charset="-127"/>
                <a:ea typeface="경기천년바탕 Regular" panose="02020503020101020101" pitchFamily="18" charset="-127"/>
              </a:rPr>
              <a:t>기후행동 이행 현황과 계획 등을 이사회 내 </a:t>
            </a:r>
            <a:r>
              <a:rPr lang="en-US" altLang="ko-KR" sz="1800" b="0" i="0" u="none" strike="noStrike" baseline="0" dirty="0">
                <a:latin typeface="경기천년바탕 Regular" panose="02020503020101020101" pitchFamily="18" charset="-127"/>
                <a:ea typeface="경기천년바탕 Regular" panose="02020503020101020101" pitchFamily="18" charset="-127"/>
              </a:rPr>
              <a:t>ESG</a:t>
            </a:r>
            <a:r>
              <a:rPr lang="ko-KR" altLang="en-US" sz="1800" b="0" i="0" u="none" strike="noStrike" baseline="0" dirty="0">
                <a:latin typeface="경기천년바탕 Regular" panose="02020503020101020101" pitchFamily="18" charset="-127"/>
                <a:ea typeface="경기천년바탕 Regular" panose="02020503020101020101" pitchFamily="18" charset="-127"/>
              </a:rPr>
              <a:t>위원회에서 모니터링</a:t>
            </a:r>
            <a:r>
              <a:rPr lang="en-US" altLang="ko-KR" sz="1800" b="0" i="0" u="none" strike="noStrike" baseline="0" dirty="0">
                <a:latin typeface="경기천년바탕 Regular" panose="02020503020101020101" pitchFamily="18" charset="-127"/>
                <a:ea typeface="경기천년바탕 Regular" panose="02020503020101020101" pitchFamily="18" charset="-127"/>
              </a:rPr>
              <a:t>·</a:t>
            </a:r>
            <a:r>
              <a:rPr lang="ko-KR" altLang="en-US" sz="1800" b="0" i="0" u="none" strike="noStrike" baseline="0" dirty="0">
                <a:latin typeface="경기천년바탕 Regular" panose="02020503020101020101" pitchFamily="18" charset="-127"/>
                <a:ea typeface="경기천년바탕 Regular" panose="02020503020101020101" pitchFamily="18" charset="-127"/>
              </a:rPr>
              <a:t>검토하고 이해관계자 소통 활동을 전개</a:t>
            </a:r>
            <a:r>
              <a:rPr lang="en-US" altLang="ko-KR" sz="1800" b="0" i="0" u="none" strike="noStrike" baseline="0" dirty="0">
                <a:latin typeface="경기천년바탕 Regular" panose="02020503020101020101" pitchFamily="18" charset="-127"/>
                <a:ea typeface="경기천년바탕 Regular" panose="02020503020101020101" pitchFamily="18" charset="-127"/>
              </a:rPr>
              <a:t> </a:t>
            </a:r>
          </a:p>
          <a:p>
            <a:pPr marL="285750" indent="-285750" algn="l">
              <a:buFont typeface="Arial" panose="020B0604020202020204" pitchFamily="34" charset="0"/>
              <a:buChar char="•"/>
            </a:pPr>
            <a:r>
              <a:rPr lang="ko-KR" altLang="en-US" sz="1800" b="0" i="0" u="none" strike="noStrike" baseline="0" dirty="0">
                <a:latin typeface="경기천년바탕 Regular" panose="02020503020101020101" pitchFamily="18" charset="-127"/>
                <a:ea typeface="경기천년바탕 Regular" panose="02020503020101020101" pitchFamily="18" charset="-127"/>
              </a:rPr>
              <a:t>온실가스 배출량의 </a:t>
            </a:r>
            <a:r>
              <a:rPr lang="en-US" altLang="ko-KR" sz="1800" b="0" i="0" u="none" strike="noStrike" baseline="0" dirty="0">
                <a:latin typeface="경기천년바탕 Regular" panose="02020503020101020101" pitchFamily="18" charset="-127"/>
                <a:ea typeface="경기천년바탕 Regular" panose="02020503020101020101" pitchFamily="18" charset="-127"/>
              </a:rPr>
              <a:t>99%</a:t>
            </a:r>
            <a:r>
              <a:rPr lang="ko-KR" altLang="en-US" sz="1800" b="0" i="0" u="none" strike="noStrike" baseline="0" dirty="0">
                <a:latin typeface="경기천년바탕 Regular" panose="02020503020101020101" pitchFamily="18" charset="-127"/>
                <a:ea typeface="경기천년바탕 Regular" panose="02020503020101020101" pitchFamily="18" charset="-127"/>
              </a:rPr>
              <a:t>이상이 전력에서 발생하고 있는 바 제</a:t>
            </a:r>
            <a:r>
              <a:rPr lang="en-US" altLang="ko-KR" sz="1800" b="0" i="0" u="none" strike="noStrike" baseline="0" dirty="0">
                <a:latin typeface="경기천년바탕 Regular" panose="02020503020101020101" pitchFamily="18" charset="-127"/>
                <a:ea typeface="경기천년바탕 Regular" panose="02020503020101020101" pitchFamily="18" charset="-127"/>
              </a:rPr>
              <a:t>3</a:t>
            </a:r>
            <a:r>
              <a:rPr lang="ko-KR" altLang="en-US" sz="1800" b="0" i="0" u="none" strike="noStrike" baseline="0" dirty="0">
                <a:latin typeface="경기천년바탕 Regular" panose="02020503020101020101" pitchFamily="18" charset="-127"/>
                <a:ea typeface="경기천년바탕 Regular" panose="02020503020101020101" pitchFamily="18" charset="-127"/>
              </a:rPr>
              <a:t>자 </a:t>
            </a:r>
            <a:r>
              <a:rPr lang="en-US" altLang="ko-KR" sz="1800" b="0" i="0" u="none" strike="noStrike" baseline="0" dirty="0">
                <a:latin typeface="경기천년바탕 Regular" panose="02020503020101020101" pitchFamily="18" charset="-127"/>
                <a:ea typeface="경기천년바탕 Regular" panose="02020503020101020101" pitchFamily="18" charset="-127"/>
              </a:rPr>
              <a:t>PPA, REC </a:t>
            </a:r>
            <a:r>
              <a:rPr lang="ko-KR" altLang="en-US" sz="1800" b="0" i="0" u="none" strike="noStrike" baseline="0" dirty="0">
                <a:latin typeface="경기천년바탕 Regular" panose="02020503020101020101" pitchFamily="18" charset="-127"/>
                <a:ea typeface="경기천년바탕 Regular" panose="02020503020101020101" pitchFamily="18" charset="-127"/>
              </a:rPr>
              <a:t>등을 통한 재생에너지 전환에 속도를 높여 나간다는 계획</a:t>
            </a:r>
            <a:endParaRPr lang="ko-KR" altLang="en-US" dirty="0">
              <a:latin typeface="경기천년바탕 Regular" panose="02020503020101020101" pitchFamily="18" charset="-127"/>
              <a:ea typeface="경기천년바탕 Regular" panose="02020503020101020101" pitchFamily="18" charset="-127"/>
            </a:endParaRPr>
          </a:p>
        </p:txBody>
      </p:sp>
      <p:pic>
        <p:nvPicPr>
          <p:cNvPr id="7" name="그림 6">
            <a:extLst>
              <a:ext uri="{FF2B5EF4-FFF2-40B4-BE49-F238E27FC236}">
                <a16:creationId xmlns:a16="http://schemas.microsoft.com/office/drawing/2014/main" id="{E74972AC-6620-2D58-7CCB-F084555478AD}"/>
              </a:ext>
            </a:extLst>
          </p:cNvPr>
          <p:cNvPicPr>
            <a:picLocks noChangeAspect="1"/>
          </p:cNvPicPr>
          <p:nvPr/>
        </p:nvPicPr>
        <p:blipFill>
          <a:blip r:embed="rId2"/>
          <a:stretch>
            <a:fillRect/>
          </a:stretch>
        </p:blipFill>
        <p:spPr>
          <a:xfrm>
            <a:off x="696819" y="2516281"/>
            <a:ext cx="4372294" cy="2858185"/>
          </a:xfrm>
          <a:prstGeom prst="rect">
            <a:avLst/>
          </a:prstGeom>
        </p:spPr>
      </p:pic>
      <p:sp>
        <p:nvSpPr>
          <p:cNvPr id="9" name="TextBox 8">
            <a:extLst>
              <a:ext uri="{FF2B5EF4-FFF2-40B4-BE49-F238E27FC236}">
                <a16:creationId xmlns:a16="http://schemas.microsoft.com/office/drawing/2014/main" id="{9402B50C-8B04-7BBA-F1EE-D8AA5CBE7FD2}"/>
              </a:ext>
            </a:extLst>
          </p:cNvPr>
          <p:cNvSpPr txBox="1"/>
          <p:nvPr/>
        </p:nvSpPr>
        <p:spPr>
          <a:xfrm>
            <a:off x="581136" y="5407085"/>
            <a:ext cx="1914464" cy="261611"/>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양현주 기자</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한국경제 </a:t>
            </a:r>
          </a:p>
        </p:txBody>
      </p:sp>
      <p:sp>
        <p:nvSpPr>
          <p:cNvPr id="12" name="TextBox 11">
            <a:extLst>
              <a:ext uri="{FF2B5EF4-FFF2-40B4-BE49-F238E27FC236}">
                <a16:creationId xmlns:a16="http://schemas.microsoft.com/office/drawing/2014/main" id="{250F3C30-7377-83A1-BFA5-C47BF537150B}"/>
              </a:ext>
            </a:extLst>
          </p:cNvPr>
          <p:cNvSpPr txBox="1"/>
          <p:nvPr/>
        </p:nvSpPr>
        <p:spPr>
          <a:xfrm>
            <a:off x="5499314" y="5992258"/>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p32</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Tree>
    <p:extLst>
      <p:ext uri="{BB962C8B-B14F-4D97-AF65-F5344CB8AC3E}">
        <p14:creationId xmlns:p14="http://schemas.microsoft.com/office/powerpoint/2010/main" val="12266939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F0D02B6E-D5BD-41EB-0B2E-3B2DC19D5458}"/>
              </a:ext>
            </a:extLst>
          </p:cNvPr>
          <p:cNvPicPr>
            <a:picLocks noChangeAspect="1"/>
          </p:cNvPicPr>
          <p:nvPr/>
        </p:nvPicPr>
        <p:blipFill>
          <a:blip r:embed="rId2"/>
          <a:stretch>
            <a:fillRect/>
          </a:stretch>
        </p:blipFill>
        <p:spPr>
          <a:xfrm>
            <a:off x="479376" y="1988840"/>
            <a:ext cx="11131488" cy="1069858"/>
          </a:xfrm>
          <a:prstGeom prst="rect">
            <a:avLst/>
          </a:prstGeom>
        </p:spPr>
      </p:pic>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p:txBody>
      </p:sp>
      <p:sp>
        <p:nvSpPr>
          <p:cNvPr id="2" name="TextBox 1">
            <a:extLst>
              <a:ext uri="{FF2B5EF4-FFF2-40B4-BE49-F238E27FC236}">
                <a16:creationId xmlns:a16="http://schemas.microsoft.com/office/drawing/2014/main" id="{462A48B9-C4D5-A491-7B26-6628784654B1}"/>
              </a:ext>
            </a:extLst>
          </p:cNvPr>
          <p:cNvSpPr txBox="1"/>
          <p:nvPr/>
        </p:nvSpPr>
        <p:spPr>
          <a:xfrm>
            <a:off x="632522" y="6298379"/>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p.36</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대한항공 ‘저탄소 항공기</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err="1">
                <a:latin typeface="경기천년바탕 Bold" panose="02020803020101020101" pitchFamily="18" charset="-127"/>
                <a:ea typeface="경기천년바탕 Bold" panose="02020803020101020101" pitchFamily="18" charset="-127"/>
              </a:rPr>
              <a:t>항공유</a:t>
            </a:r>
            <a:r>
              <a:rPr lang="ko-KR" altLang="en-US" sz="2200" u="sng" dirty="0">
                <a:latin typeface="경기천년바탕 Bold" panose="02020803020101020101" pitchFamily="18" charset="-127"/>
                <a:ea typeface="경기천년바탕 Bold" panose="02020803020101020101" pitchFamily="18" charset="-127"/>
              </a:rPr>
              <a:t> 도입’</a:t>
            </a:r>
          </a:p>
        </p:txBody>
      </p:sp>
      <p:sp>
        <p:nvSpPr>
          <p:cNvPr id="9" name="TextBox 8">
            <a:extLst>
              <a:ext uri="{FF2B5EF4-FFF2-40B4-BE49-F238E27FC236}">
                <a16:creationId xmlns:a16="http://schemas.microsoft.com/office/drawing/2014/main" id="{9402B50C-8B04-7BBA-F1EE-D8AA5CBE7FD2}"/>
              </a:ext>
            </a:extLst>
          </p:cNvPr>
          <p:cNvSpPr txBox="1"/>
          <p:nvPr/>
        </p:nvSpPr>
        <p:spPr>
          <a:xfrm>
            <a:off x="6096000" y="6306687"/>
            <a:ext cx="1914464" cy="261611"/>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양현주 기자</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한국경제 </a:t>
            </a:r>
          </a:p>
        </p:txBody>
      </p:sp>
      <p:sp>
        <p:nvSpPr>
          <p:cNvPr id="5" name="TextBox 4">
            <a:extLst>
              <a:ext uri="{FF2B5EF4-FFF2-40B4-BE49-F238E27FC236}">
                <a16:creationId xmlns:a16="http://schemas.microsoft.com/office/drawing/2014/main" id="{274C6140-8384-F86F-3280-27C48BE75C2A}"/>
              </a:ext>
            </a:extLst>
          </p:cNvPr>
          <p:cNvSpPr txBox="1"/>
          <p:nvPr/>
        </p:nvSpPr>
        <p:spPr>
          <a:xfrm>
            <a:off x="581136" y="3169999"/>
            <a:ext cx="4918178" cy="3139321"/>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2027</a:t>
            </a:r>
            <a:r>
              <a:rPr lang="ko-KR" altLang="en-US" dirty="0">
                <a:latin typeface="경기천년바탕 Regular" panose="02020503020101020101" pitchFamily="18" charset="-127"/>
                <a:ea typeface="경기천년바탕 Regular" panose="02020503020101020101" pitchFamily="18" charset="-127"/>
              </a:rPr>
              <a:t>년부터 항공사 의무도입 사항인 국제항공 탄소 상쇄제도</a:t>
            </a:r>
            <a:r>
              <a:rPr lang="en-US" altLang="ko-KR" dirty="0">
                <a:latin typeface="경기천년바탕 Regular" panose="02020503020101020101" pitchFamily="18" charset="-127"/>
                <a:ea typeface="경기천년바탕 Regular" panose="02020503020101020101" pitchFamily="18" charset="-127"/>
              </a:rPr>
              <a:t>(CORSIA)</a:t>
            </a:r>
            <a:r>
              <a:rPr lang="ko-KR" altLang="en-US" dirty="0">
                <a:latin typeface="경기천년바탕 Regular" panose="02020503020101020101" pitchFamily="18" charset="-127"/>
                <a:ea typeface="경기천년바탕 Regular" panose="02020503020101020101" pitchFamily="18" charset="-127"/>
              </a:rPr>
              <a:t>를 선제적으로 도입해 올해 시범운영 중이다</a:t>
            </a:r>
            <a:r>
              <a:rPr lang="en-US" altLang="ko-KR" dirty="0">
                <a:latin typeface="경기천년바탕 Regular" panose="02020503020101020101" pitchFamily="18" charset="-127"/>
                <a:ea typeface="경기천년바탕 Regular" panose="02020503020101020101" pitchFamily="18" charset="-127"/>
              </a:rPr>
              <a:t>. </a:t>
            </a:r>
          </a:p>
          <a:p>
            <a:endParaRPr lang="en-US" altLang="ko-KR" dirty="0">
              <a:latin typeface="경기천년바탕 Regular" panose="02020503020101020101" pitchFamily="18" charset="-127"/>
              <a:ea typeface="경기천년바탕 Regular" panose="02020503020101020101" pitchFamily="18" charset="-127"/>
            </a:endParaRPr>
          </a:p>
          <a:p>
            <a:pPr marL="285750" indent="-285750">
              <a:buFont typeface="Arial" panose="020B0604020202020204" pitchFamily="34" charset="0"/>
              <a:buChar char="•"/>
            </a:pPr>
            <a:r>
              <a:rPr lang="ko-KR" altLang="en-US" dirty="0">
                <a:latin typeface="경기천년바탕 Regular" panose="02020503020101020101" pitchFamily="18" charset="-127"/>
                <a:ea typeface="경기천년바탕 Regular" panose="02020503020101020101" pitchFamily="18" charset="-127"/>
              </a:rPr>
              <a:t>기존 대비 </a:t>
            </a:r>
            <a:r>
              <a:rPr lang="ko-KR" altLang="en-US" dirty="0">
                <a:solidFill>
                  <a:srgbClr val="008000"/>
                </a:solidFill>
                <a:latin typeface="경기천년바탕 Regular" panose="02020503020101020101" pitchFamily="18" charset="-127"/>
                <a:ea typeface="경기천년바탕 Regular" panose="02020503020101020101" pitchFamily="18" charset="-127"/>
              </a:rPr>
              <a:t>연료효율은 </a:t>
            </a:r>
            <a:r>
              <a:rPr lang="en-US" altLang="ko-KR" dirty="0">
                <a:solidFill>
                  <a:srgbClr val="008000"/>
                </a:solidFill>
                <a:latin typeface="경기천년바탕 Regular" panose="02020503020101020101" pitchFamily="18" charset="-127"/>
                <a:ea typeface="경기천년바탕 Regular" panose="02020503020101020101" pitchFamily="18" charset="-127"/>
              </a:rPr>
              <a:t>20% </a:t>
            </a:r>
            <a:r>
              <a:rPr lang="ko-KR" altLang="en-US" dirty="0">
                <a:solidFill>
                  <a:srgbClr val="008000"/>
                </a:solidFill>
                <a:latin typeface="경기천년바탕 Regular" panose="02020503020101020101" pitchFamily="18" charset="-127"/>
                <a:ea typeface="경기천년바탕 Regular" panose="02020503020101020101" pitchFamily="18" charset="-127"/>
              </a:rPr>
              <a:t>높고 탄소배출량은 </a:t>
            </a:r>
            <a:r>
              <a:rPr lang="en-US" altLang="ko-KR" dirty="0">
                <a:solidFill>
                  <a:srgbClr val="008000"/>
                </a:solidFill>
                <a:latin typeface="경기천년바탕 Regular" panose="02020503020101020101" pitchFamily="18" charset="-127"/>
                <a:ea typeface="경기천년바탕 Regular" panose="02020503020101020101" pitchFamily="18" charset="-127"/>
              </a:rPr>
              <a:t>20% </a:t>
            </a:r>
            <a:r>
              <a:rPr lang="ko-KR" altLang="en-US" dirty="0">
                <a:solidFill>
                  <a:srgbClr val="008000"/>
                </a:solidFill>
                <a:latin typeface="경기천년바탕 Regular" panose="02020503020101020101" pitchFamily="18" charset="-127"/>
                <a:ea typeface="경기천년바탕 Regular" panose="02020503020101020101" pitchFamily="18" charset="-127"/>
              </a:rPr>
              <a:t>적은 친환경 고효율 항공기</a:t>
            </a:r>
            <a:r>
              <a:rPr lang="ko-KR" altLang="en-US" dirty="0">
                <a:latin typeface="경기천년바탕 Regular" panose="02020503020101020101" pitchFamily="18" charset="-127"/>
                <a:ea typeface="경기천년바탕 Regular" panose="02020503020101020101" pitchFamily="18" charset="-127"/>
              </a:rPr>
              <a:t>를 도입</a:t>
            </a:r>
            <a:endParaRPr lang="en-US" altLang="ko-KR" dirty="0">
              <a:latin typeface="경기천년바탕 Regular" panose="02020503020101020101" pitchFamily="18" charset="-127"/>
              <a:ea typeface="경기천년바탕 Regular" panose="02020503020101020101" pitchFamily="18" charset="-127"/>
            </a:endParaRPr>
          </a:p>
          <a:p>
            <a:pPr marL="285750" indent="-285750">
              <a:buFont typeface="Arial" panose="020B0604020202020204" pitchFamily="34" charset="0"/>
              <a:buChar char="•"/>
            </a:pPr>
            <a:r>
              <a:rPr lang="ko-KR" altLang="en-US" dirty="0">
                <a:solidFill>
                  <a:srgbClr val="008000"/>
                </a:solidFill>
                <a:latin typeface="경기천년바탕 Regular" panose="02020503020101020101" pitchFamily="18" charset="-127"/>
                <a:ea typeface="경기천년바탕 Regular" panose="02020503020101020101" pitchFamily="18" charset="-127"/>
              </a:rPr>
              <a:t>탄소배출이 적은 바이오 항공유</a:t>
            </a:r>
            <a:r>
              <a:rPr lang="ko-KR" altLang="en-US" dirty="0">
                <a:latin typeface="경기천년바탕 Regular" panose="02020503020101020101" pitchFamily="18" charset="-127"/>
                <a:ea typeface="경기천년바탕 Regular" panose="02020503020101020101" pitchFamily="18" charset="-127"/>
              </a:rPr>
              <a:t>의 국내 사용기반 조성 </a:t>
            </a:r>
            <a:endParaRPr lang="en-US" altLang="ko-KR" dirty="0">
              <a:latin typeface="경기천년바탕 Regular" panose="02020503020101020101" pitchFamily="18" charset="-127"/>
              <a:ea typeface="경기천년바탕 Regular" panose="02020503020101020101" pitchFamily="18" charset="-127"/>
            </a:endParaRPr>
          </a:p>
          <a:p>
            <a:endParaRPr lang="en-US" altLang="ko-KR" dirty="0">
              <a:solidFill>
                <a:srgbClr val="008000"/>
              </a:solidFill>
              <a:latin typeface="경기천년바탕 Regular" panose="02020503020101020101" pitchFamily="18" charset="-127"/>
              <a:ea typeface="경기천년바탕 Regular" panose="02020503020101020101" pitchFamily="18" charset="-127"/>
            </a:endParaRPr>
          </a:p>
          <a:p>
            <a:r>
              <a:rPr lang="ko-KR" altLang="en-US" dirty="0">
                <a:latin typeface="경기천년바탕 Regular" panose="02020503020101020101" pitchFamily="18" charset="-127"/>
                <a:ea typeface="경기천년바탕 Regular" panose="02020503020101020101" pitchFamily="18" charset="-127"/>
              </a:rPr>
              <a:t>다양한 협력체계를 구축하여 기후변화에 선제적으로 대응하고</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국내 탄소감축을 위해 노력하고 있다</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p:txBody>
      </p:sp>
      <p:sp>
        <p:nvSpPr>
          <p:cNvPr id="11" name="TextBox 10">
            <a:extLst>
              <a:ext uri="{FF2B5EF4-FFF2-40B4-BE49-F238E27FC236}">
                <a16:creationId xmlns:a16="http://schemas.microsoft.com/office/drawing/2014/main" id="{F77D12A2-31AF-D4D5-6ABE-C57576593B86}"/>
              </a:ext>
            </a:extLst>
          </p:cNvPr>
          <p:cNvSpPr txBox="1"/>
          <p:nvPr/>
        </p:nvSpPr>
        <p:spPr>
          <a:xfrm>
            <a:off x="581136" y="2084324"/>
            <a:ext cx="11029728" cy="923330"/>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국제항공 탄소 상쇄제도</a:t>
            </a:r>
            <a:r>
              <a:rPr lang="en-US" altLang="ko-KR" dirty="0">
                <a:latin typeface="경기천년바탕 Regular" panose="02020503020101020101" pitchFamily="18" charset="-127"/>
                <a:ea typeface="경기천년바탕 Regular" panose="02020503020101020101" pitchFamily="18" charset="-127"/>
              </a:rPr>
              <a:t>(Carbon Offsetting and Reduction Scheme for Interactional Aviation, CORSIA)</a:t>
            </a:r>
          </a:p>
          <a:p>
            <a:r>
              <a:rPr lang="en-US" altLang="ko-KR" dirty="0">
                <a:latin typeface="경기천년바탕 Regular" panose="02020503020101020101" pitchFamily="18" charset="-127"/>
                <a:ea typeface="경기천년바탕 Regular" panose="02020503020101020101" pitchFamily="18" charset="-127"/>
              </a:rPr>
              <a:t>: </a:t>
            </a:r>
            <a:r>
              <a:rPr lang="ko-KR" altLang="en-US" sz="1600" dirty="0">
                <a:latin typeface="경기천년바탕 Regular" panose="02020503020101020101" pitchFamily="18" charset="-127"/>
                <a:ea typeface="경기천년바탕 Regular" panose="02020503020101020101" pitchFamily="18" charset="-127"/>
              </a:rPr>
              <a:t>국제항공 온실가스 배출량을 </a:t>
            </a:r>
            <a:r>
              <a:rPr lang="en-US" altLang="ko-KR" sz="1600" dirty="0">
                <a:latin typeface="경기천년바탕 Regular" panose="02020503020101020101" pitchFamily="18" charset="-127"/>
                <a:ea typeface="경기천년바탕 Regular" panose="02020503020101020101" pitchFamily="18" charset="-127"/>
              </a:rPr>
              <a:t>2020</a:t>
            </a:r>
            <a:r>
              <a:rPr lang="ko-KR" altLang="en-US" sz="1600" dirty="0">
                <a:latin typeface="경기천년바탕 Regular" panose="02020503020101020101" pitchFamily="18" charset="-127"/>
                <a:ea typeface="경기천년바탕 Regular" panose="02020503020101020101" pitchFamily="18" charset="-127"/>
              </a:rPr>
              <a:t>년 수준으로 동결하는 것을 목표로 하고</a:t>
            </a:r>
            <a:r>
              <a:rPr lang="en-US" altLang="ko-KR" sz="1600" dirty="0">
                <a:latin typeface="경기천년바탕 Regular" panose="02020503020101020101" pitchFamily="18" charset="-127"/>
                <a:ea typeface="경기천년바탕 Regular" panose="02020503020101020101" pitchFamily="18" charset="-127"/>
              </a:rPr>
              <a:t>, </a:t>
            </a:r>
            <a:r>
              <a:rPr lang="ko-KR" altLang="en-US" sz="1600" dirty="0">
                <a:latin typeface="경기천년바탕 Regular" panose="02020503020101020101" pitchFamily="18" charset="-127"/>
                <a:ea typeface="경기천년바탕 Regular" panose="02020503020101020101" pitchFamily="18" charset="-127"/>
              </a:rPr>
              <a:t>이를 초과하여 배출한 항공사는 탄소시장에서 배출권을 구매하여 상쇄하도록 하는 제도</a:t>
            </a:r>
            <a:endParaRPr lang="ko-KR" altLang="en-US" dirty="0">
              <a:latin typeface="경기천년바탕 Regular" panose="02020503020101020101" pitchFamily="18" charset="-127"/>
              <a:ea typeface="경기천년바탕 Regular" panose="02020503020101020101" pitchFamily="18" charset="-127"/>
            </a:endParaRPr>
          </a:p>
        </p:txBody>
      </p:sp>
      <p:pic>
        <p:nvPicPr>
          <p:cNvPr id="13" name="그림 12">
            <a:extLst>
              <a:ext uri="{FF2B5EF4-FFF2-40B4-BE49-F238E27FC236}">
                <a16:creationId xmlns:a16="http://schemas.microsoft.com/office/drawing/2014/main" id="{259D0E55-6D9F-CD5E-3223-10DAAEF63A9A}"/>
              </a:ext>
            </a:extLst>
          </p:cNvPr>
          <p:cNvPicPr>
            <a:picLocks noChangeAspect="1"/>
          </p:cNvPicPr>
          <p:nvPr/>
        </p:nvPicPr>
        <p:blipFill>
          <a:blip r:embed="rId3"/>
          <a:stretch>
            <a:fillRect/>
          </a:stretch>
        </p:blipFill>
        <p:spPr>
          <a:xfrm>
            <a:off x="6022730" y="3103138"/>
            <a:ext cx="5064718" cy="3195241"/>
          </a:xfrm>
          <a:prstGeom prst="rect">
            <a:avLst/>
          </a:prstGeom>
        </p:spPr>
      </p:pic>
    </p:spTree>
    <p:extLst>
      <p:ext uri="{BB962C8B-B14F-4D97-AF65-F5344CB8AC3E}">
        <p14:creationId xmlns:p14="http://schemas.microsoft.com/office/powerpoint/2010/main" val="6919704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954107"/>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a:p>
            <a:endParaRPr lang="ko-KR" altLang="en-US" dirty="0"/>
          </a:p>
        </p:txBody>
      </p:sp>
      <p:sp>
        <p:nvSpPr>
          <p:cNvPr id="2" name="TextBox 1">
            <a:extLst>
              <a:ext uri="{FF2B5EF4-FFF2-40B4-BE49-F238E27FC236}">
                <a16:creationId xmlns:a16="http://schemas.microsoft.com/office/drawing/2014/main" id="{462A48B9-C4D5-A491-7B26-6628784654B1}"/>
              </a:ext>
            </a:extLst>
          </p:cNvPr>
          <p:cNvSpPr txBox="1"/>
          <p:nvPr/>
        </p:nvSpPr>
        <p:spPr>
          <a:xfrm>
            <a:off x="1673608" y="5949249"/>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국토교통부</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네이버 포스트</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대한항공 ‘저탄소 항공기</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err="1">
                <a:latin typeface="경기천년바탕 Bold" panose="02020803020101020101" pitchFamily="18" charset="-127"/>
                <a:ea typeface="경기천년바탕 Bold" panose="02020803020101020101" pitchFamily="18" charset="-127"/>
              </a:rPr>
              <a:t>항공유</a:t>
            </a:r>
            <a:r>
              <a:rPr lang="ko-KR" altLang="en-US" sz="2200" u="sng" dirty="0">
                <a:latin typeface="경기천년바탕 Bold" panose="02020803020101020101" pitchFamily="18" charset="-127"/>
                <a:ea typeface="경기천년바탕 Bold" panose="02020803020101020101" pitchFamily="18" charset="-127"/>
              </a:rPr>
              <a:t> 도입’</a:t>
            </a:r>
          </a:p>
        </p:txBody>
      </p:sp>
      <p:pic>
        <p:nvPicPr>
          <p:cNvPr id="4" name="그림 3">
            <a:extLst>
              <a:ext uri="{FF2B5EF4-FFF2-40B4-BE49-F238E27FC236}">
                <a16:creationId xmlns:a16="http://schemas.microsoft.com/office/drawing/2014/main" id="{E3BB72AC-A3D4-EA11-2B8E-6857F6F2AA52}"/>
              </a:ext>
            </a:extLst>
          </p:cNvPr>
          <p:cNvPicPr>
            <a:picLocks noChangeAspect="1"/>
          </p:cNvPicPr>
          <p:nvPr/>
        </p:nvPicPr>
        <p:blipFill>
          <a:blip r:embed="rId2"/>
          <a:stretch>
            <a:fillRect/>
          </a:stretch>
        </p:blipFill>
        <p:spPr>
          <a:xfrm>
            <a:off x="1673608" y="1928372"/>
            <a:ext cx="3926610" cy="3926610"/>
          </a:xfrm>
          <a:prstGeom prst="rect">
            <a:avLst/>
          </a:prstGeom>
        </p:spPr>
      </p:pic>
      <p:pic>
        <p:nvPicPr>
          <p:cNvPr id="6" name="그림 5">
            <a:extLst>
              <a:ext uri="{FF2B5EF4-FFF2-40B4-BE49-F238E27FC236}">
                <a16:creationId xmlns:a16="http://schemas.microsoft.com/office/drawing/2014/main" id="{5BD17497-4B70-80C7-6336-6F31B9B37749}"/>
              </a:ext>
            </a:extLst>
          </p:cNvPr>
          <p:cNvPicPr>
            <a:picLocks noChangeAspect="1"/>
          </p:cNvPicPr>
          <p:nvPr/>
        </p:nvPicPr>
        <p:blipFill>
          <a:blip r:embed="rId3"/>
          <a:stretch>
            <a:fillRect/>
          </a:stretch>
        </p:blipFill>
        <p:spPr>
          <a:xfrm>
            <a:off x="6096001" y="1908926"/>
            <a:ext cx="3926610" cy="3926610"/>
          </a:xfrm>
          <a:prstGeom prst="rect">
            <a:avLst/>
          </a:prstGeom>
        </p:spPr>
      </p:pic>
    </p:spTree>
    <p:extLst>
      <p:ext uri="{BB962C8B-B14F-4D97-AF65-F5344CB8AC3E}">
        <p14:creationId xmlns:p14="http://schemas.microsoft.com/office/powerpoint/2010/main" val="384762809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p:txBody>
      </p:sp>
      <p:sp>
        <p:nvSpPr>
          <p:cNvPr id="2" name="TextBox 1">
            <a:extLst>
              <a:ext uri="{FF2B5EF4-FFF2-40B4-BE49-F238E27FC236}">
                <a16:creationId xmlns:a16="http://schemas.microsoft.com/office/drawing/2014/main" id="{462A48B9-C4D5-A491-7B26-6628784654B1}"/>
              </a:ext>
            </a:extLst>
          </p:cNvPr>
          <p:cNvSpPr txBox="1"/>
          <p:nvPr/>
        </p:nvSpPr>
        <p:spPr>
          <a:xfrm>
            <a:off x="662201" y="6214978"/>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p.37</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7992888"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탄소</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err="1">
                <a:latin typeface="경기천년바탕 Bold" panose="02020803020101020101" pitchFamily="18" charset="-127"/>
                <a:ea typeface="경기천년바탕 Bold" panose="02020803020101020101" pitchFamily="18" charset="-127"/>
              </a:rPr>
              <a:t>포집</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a:latin typeface="경기천년바탕 Bold" panose="02020803020101020101" pitchFamily="18" charset="-127"/>
                <a:ea typeface="경기천년바탕 Bold" panose="02020803020101020101" pitchFamily="18" charset="-127"/>
              </a:rPr>
              <a:t>저장</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a:latin typeface="경기천년바탕 Bold" panose="02020803020101020101" pitchFamily="18" charset="-127"/>
                <a:ea typeface="경기천년바탕 Bold" panose="02020803020101020101" pitchFamily="18" charset="-127"/>
              </a:rPr>
              <a:t>활용</a:t>
            </a:r>
            <a:r>
              <a:rPr lang="en-US" altLang="ko-KR" sz="2200" u="sng" dirty="0">
                <a:latin typeface="경기천년바탕 Bold" panose="02020803020101020101" pitchFamily="18" charset="-127"/>
                <a:ea typeface="경기천년바탕 Bold" panose="02020803020101020101" pitchFamily="18" charset="-127"/>
              </a:rPr>
              <a:t>(Carbon Capture, Utilization &amp; Storage)</a:t>
            </a:r>
            <a:endParaRPr lang="ko-KR" altLang="en-US" sz="2200" u="sng" dirty="0">
              <a:latin typeface="경기천년바탕 Bold" panose="02020803020101020101" pitchFamily="18" charset="-127"/>
              <a:ea typeface="경기천년바탕 Bold" panose="02020803020101020101" pitchFamily="18" charset="-127"/>
            </a:endParaRPr>
          </a:p>
        </p:txBody>
      </p:sp>
      <p:pic>
        <p:nvPicPr>
          <p:cNvPr id="9" name="그림 8">
            <a:extLst>
              <a:ext uri="{FF2B5EF4-FFF2-40B4-BE49-F238E27FC236}">
                <a16:creationId xmlns:a16="http://schemas.microsoft.com/office/drawing/2014/main" id="{4D4D617F-1A14-B398-789C-4228782A377C}"/>
              </a:ext>
            </a:extLst>
          </p:cNvPr>
          <p:cNvPicPr>
            <a:picLocks noChangeAspect="1"/>
          </p:cNvPicPr>
          <p:nvPr/>
        </p:nvPicPr>
        <p:blipFill>
          <a:blip r:embed="rId2"/>
          <a:stretch>
            <a:fillRect/>
          </a:stretch>
        </p:blipFill>
        <p:spPr>
          <a:xfrm>
            <a:off x="695400" y="1926195"/>
            <a:ext cx="6479886" cy="4239109"/>
          </a:xfrm>
          <a:prstGeom prst="rect">
            <a:avLst/>
          </a:prstGeom>
        </p:spPr>
      </p:pic>
      <p:sp>
        <p:nvSpPr>
          <p:cNvPr id="14" name="TextBox 13">
            <a:extLst>
              <a:ext uri="{FF2B5EF4-FFF2-40B4-BE49-F238E27FC236}">
                <a16:creationId xmlns:a16="http://schemas.microsoft.com/office/drawing/2014/main" id="{0F7E1207-2A91-44AA-C31A-AD364A7EFA9F}"/>
              </a:ext>
            </a:extLst>
          </p:cNvPr>
          <p:cNvSpPr txBox="1"/>
          <p:nvPr/>
        </p:nvSpPr>
        <p:spPr>
          <a:xfrm>
            <a:off x="7320136" y="2199089"/>
            <a:ext cx="4393321" cy="3693319"/>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배출저감 만으로는 탄소중립 달성이 어려움</a:t>
            </a:r>
            <a:endParaRPr lang="en-US" altLang="ko-KR" dirty="0">
              <a:latin typeface="경기천년바탕 Regular" panose="02020503020101020101" pitchFamily="18" charset="-127"/>
              <a:ea typeface="경기천년바탕 Regular" panose="02020503020101020101" pitchFamily="18" charset="-127"/>
            </a:endParaRPr>
          </a:p>
          <a:p>
            <a:r>
              <a:rPr lang="ko-KR" altLang="en-US" dirty="0">
                <a:latin typeface="경기천년바탕 Regular" panose="02020503020101020101" pitchFamily="18" charset="-127"/>
                <a:ea typeface="경기천년바탕 Regular" panose="02020503020101020101" pitchFamily="18" charset="-127"/>
              </a:rPr>
              <a:t> </a:t>
            </a:r>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수소의 경우 저탄소 에너지원이지만 에너지 생산 과정에 활용되는 전력이 석탄발전 등 화석연료에 기반한 전력일 경우 그 상쇄가 필요함</a:t>
            </a:r>
            <a:r>
              <a:rPr lang="en-US" altLang="ko-KR" dirty="0">
                <a:latin typeface="경기천년바탕 Regular" panose="02020503020101020101" pitchFamily="18" charset="-127"/>
                <a:ea typeface="경기천년바탕 Regular" panose="02020503020101020101" pitchFamily="18" charset="-127"/>
              </a:rPr>
              <a:t>. </a:t>
            </a:r>
          </a:p>
          <a:p>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=&gt; </a:t>
            </a:r>
            <a:r>
              <a:rPr lang="ko-KR" altLang="en-US" dirty="0">
                <a:latin typeface="경기천년바탕 Regular" panose="02020503020101020101" pitchFamily="18" charset="-127"/>
                <a:ea typeface="경기천년바탕 Regular" panose="02020503020101020101" pitchFamily="18" charset="-127"/>
              </a:rPr>
              <a:t>이 때 검토되는 기술이 </a:t>
            </a:r>
            <a:r>
              <a:rPr lang="ko-KR" altLang="en-US" dirty="0">
                <a:solidFill>
                  <a:srgbClr val="008000"/>
                </a:solidFill>
                <a:latin typeface="경기천년바탕 Regular" panose="02020503020101020101" pitchFamily="18" charset="-127"/>
                <a:ea typeface="경기천년바탕 Regular" panose="02020503020101020101" pitchFamily="18" charset="-127"/>
              </a:rPr>
              <a:t>탄소</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ko-KR" altLang="en-US" dirty="0" err="1">
                <a:solidFill>
                  <a:srgbClr val="008000"/>
                </a:solidFill>
                <a:latin typeface="경기천년바탕 Regular" panose="02020503020101020101" pitchFamily="18" charset="-127"/>
                <a:ea typeface="경기천년바탕 Regular" panose="02020503020101020101" pitchFamily="18" charset="-127"/>
              </a:rPr>
              <a:t>포집</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ko-KR" altLang="en-US" dirty="0">
                <a:solidFill>
                  <a:srgbClr val="008000"/>
                </a:solidFill>
                <a:latin typeface="경기천년바탕 Regular" panose="02020503020101020101" pitchFamily="18" charset="-127"/>
                <a:ea typeface="경기천년바탕 Regular" panose="02020503020101020101" pitchFamily="18" charset="-127"/>
              </a:rPr>
              <a:t>저장</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ko-KR" altLang="en-US" dirty="0">
                <a:solidFill>
                  <a:srgbClr val="008000"/>
                </a:solidFill>
                <a:latin typeface="경기천년바탕 Regular" panose="02020503020101020101" pitchFamily="18" charset="-127"/>
                <a:ea typeface="경기천년바탕 Regular" panose="02020503020101020101" pitchFamily="18" charset="-127"/>
              </a:rPr>
              <a:t>활용</a:t>
            </a:r>
            <a:r>
              <a:rPr lang="en-US" altLang="ko-KR" dirty="0">
                <a:solidFill>
                  <a:srgbClr val="008000"/>
                </a:solidFill>
                <a:latin typeface="경기천년바탕 Regular" panose="02020503020101020101" pitchFamily="18" charset="-127"/>
                <a:ea typeface="경기천년바탕 Regular" panose="02020503020101020101" pitchFamily="18" charset="-127"/>
              </a:rPr>
              <a:t>(Carbon Capture, Utilization &amp; Storage, CCUS)</a:t>
            </a:r>
            <a:r>
              <a:rPr lang="en-US" altLang="ko-KR" dirty="0">
                <a:latin typeface="경기천년바탕 Regular" panose="02020503020101020101" pitchFamily="18" charset="-127"/>
                <a:ea typeface="경기천년바탕 Regular" panose="02020503020101020101" pitchFamily="18" charset="-127"/>
              </a:rPr>
              <a:t> </a:t>
            </a:r>
          </a:p>
          <a:p>
            <a:endParaRPr lang="en-US" altLang="ko-KR" dirty="0">
              <a:latin typeface="경기천년바탕 Regular" panose="02020503020101020101" pitchFamily="18" charset="-127"/>
              <a:ea typeface="경기천년바탕 Regular" panose="02020503020101020101" pitchFamily="18" charset="-127"/>
            </a:endParaRPr>
          </a:p>
          <a:p>
            <a:r>
              <a:rPr lang="ko-KR" altLang="en-US" dirty="0">
                <a:latin typeface="경기천년바탕 Regular" panose="02020503020101020101" pitchFamily="18" charset="-127"/>
                <a:ea typeface="경기천년바탕 Regular" panose="02020503020101020101" pitchFamily="18" charset="-127"/>
              </a:rPr>
              <a:t>최근 우리 기업들도 </a:t>
            </a:r>
            <a:r>
              <a:rPr lang="en-US" altLang="ko-KR" dirty="0">
                <a:latin typeface="경기천년바탕 Regular" panose="02020503020101020101" pitchFamily="18" charset="-127"/>
                <a:ea typeface="경기천년바탕 Regular" panose="02020503020101020101" pitchFamily="18" charset="-127"/>
              </a:rPr>
              <a:t>CCUS </a:t>
            </a:r>
            <a:r>
              <a:rPr lang="ko-KR" altLang="en-US" dirty="0">
                <a:latin typeface="경기천년바탕 Regular" panose="02020503020101020101" pitchFamily="18" charset="-127"/>
                <a:ea typeface="경기천년바탕 Regular" panose="02020503020101020101" pitchFamily="18" charset="-127"/>
              </a:rPr>
              <a:t>기술의 단가를 낮추고 실증화에 적극 나서고 있음</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p:txBody>
      </p:sp>
    </p:spTree>
    <p:extLst>
      <p:ext uri="{BB962C8B-B14F-4D97-AF65-F5344CB8AC3E}">
        <p14:creationId xmlns:p14="http://schemas.microsoft.com/office/powerpoint/2010/main" val="109078779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p:txBody>
      </p:sp>
      <p:sp>
        <p:nvSpPr>
          <p:cNvPr id="2" name="TextBox 1">
            <a:extLst>
              <a:ext uri="{FF2B5EF4-FFF2-40B4-BE49-F238E27FC236}">
                <a16:creationId xmlns:a16="http://schemas.microsoft.com/office/drawing/2014/main" id="{462A48B9-C4D5-A491-7B26-6628784654B1}"/>
              </a:ext>
            </a:extLst>
          </p:cNvPr>
          <p:cNvSpPr txBox="1"/>
          <p:nvPr/>
        </p:nvSpPr>
        <p:spPr>
          <a:xfrm>
            <a:off x="695400" y="5877272"/>
            <a:ext cx="5544616" cy="430887"/>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Apple</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Newsroom,</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hlinkClick r:id="rId2"/>
              </a:rPr>
              <a:t>https://www.apple.com/kr/newsroom/2023/04/apple-and-global-suppliers-expand-renewable-energy-to-13-point-7-gigawatts/</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2023</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en-US" altLang="ko-KR" sz="2200" u="sng" dirty="0">
                <a:latin typeface="경기천년바탕 Bold" panose="02020803020101020101" pitchFamily="18" charset="-127"/>
                <a:ea typeface="경기천년바탕 Bold" panose="02020803020101020101" pitchFamily="18" charset="-127"/>
              </a:rPr>
              <a:t>Apple, </a:t>
            </a:r>
            <a:r>
              <a:rPr lang="ko-KR" altLang="en-US" sz="2200" u="sng" dirty="0">
                <a:latin typeface="경기천년바탕 Bold" panose="02020803020101020101" pitchFamily="18" charset="-127"/>
                <a:ea typeface="경기천년바탕 Bold" panose="02020803020101020101" pitchFamily="18" charset="-127"/>
              </a:rPr>
              <a:t>부품 제조에 재생에너지 사용 확대</a:t>
            </a:r>
          </a:p>
        </p:txBody>
      </p:sp>
      <p:sp>
        <p:nvSpPr>
          <p:cNvPr id="7" name="TextBox 6">
            <a:extLst>
              <a:ext uri="{FF2B5EF4-FFF2-40B4-BE49-F238E27FC236}">
                <a16:creationId xmlns:a16="http://schemas.microsoft.com/office/drawing/2014/main" id="{A317AD5E-77C1-764F-DF24-6DA0F82C2E73}"/>
              </a:ext>
            </a:extLst>
          </p:cNvPr>
          <p:cNvSpPr txBox="1"/>
          <p:nvPr/>
        </p:nvSpPr>
        <p:spPr>
          <a:xfrm>
            <a:off x="695400" y="2377911"/>
            <a:ext cx="5323571" cy="3416320"/>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Apple </a:t>
            </a:r>
            <a:r>
              <a:rPr lang="ko-KR" altLang="en-US" dirty="0">
                <a:latin typeface="경기천년바탕 Regular" panose="02020503020101020101" pitchFamily="18" charset="-127"/>
                <a:ea typeface="경기천년바탕 Regular" panose="02020503020101020101" pitchFamily="18" charset="-127"/>
              </a:rPr>
              <a:t>공급망 전체로 재생 에너지 확대</a:t>
            </a:r>
            <a:endParaRPr lang="en-US" altLang="ko-KR" dirty="0">
              <a:latin typeface="경기천년바탕 Regular" panose="02020503020101020101" pitchFamily="18" charset="-127"/>
              <a:ea typeface="경기천년바탕 Regular" panose="02020503020101020101" pitchFamily="18" charset="-127"/>
            </a:endParaRPr>
          </a:p>
          <a:p>
            <a:endParaRPr lang="ko-KR" altLang="en-US"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40</a:t>
            </a:r>
            <a:r>
              <a:rPr lang="ko-KR" altLang="en-US" dirty="0">
                <a:latin typeface="경기천년바탕 Regular" panose="02020503020101020101" pitchFamily="18" charset="-127"/>
                <a:ea typeface="경기천년바탕 Regular" panose="02020503020101020101" pitchFamily="18" charset="-127"/>
              </a:rPr>
              <a:t>개 이상의 제조 협력업체가 작년에 </a:t>
            </a:r>
            <a:r>
              <a:rPr lang="en-US" altLang="ko-KR" dirty="0">
                <a:latin typeface="경기천년바탕 Regular" panose="02020503020101020101" pitchFamily="18" charset="-127"/>
                <a:ea typeface="경기천년바탕 Regular" panose="02020503020101020101" pitchFamily="18" charset="-127"/>
              </a:rPr>
              <a:t>Apple </a:t>
            </a:r>
            <a:r>
              <a:rPr lang="ko-KR" altLang="en-US" dirty="0">
                <a:latin typeface="경기천년바탕 Regular" panose="02020503020101020101" pitchFamily="18" charset="-127"/>
                <a:ea typeface="경기천년바탕 Regular" panose="02020503020101020101" pitchFamily="18" charset="-127"/>
              </a:rPr>
              <a:t>협력업체 </a:t>
            </a:r>
            <a:r>
              <a:rPr lang="ko-KR" altLang="en-US" dirty="0">
                <a:solidFill>
                  <a:srgbClr val="008000"/>
                </a:solidFill>
                <a:latin typeface="경기천년바탕 Regular" panose="02020503020101020101" pitchFamily="18" charset="-127"/>
                <a:ea typeface="경기천년바탕 Regular" panose="02020503020101020101" pitchFamily="18" charset="-127"/>
              </a:rPr>
              <a:t>재생 에너지 프로그램에 동참</a:t>
            </a:r>
            <a:r>
              <a:rPr lang="ko-KR" altLang="en-US" dirty="0">
                <a:latin typeface="경기천년바탕 Regular" panose="02020503020101020101" pitchFamily="18" charset="-127"/>
                <a:ea typeface="경기천년바탕 Regular" panose="02020503020101020101" pitchFamily="18" charset="-127"/>
              </a:rPr>
              <a:t>했다</a:t>
            </a:r>
            <a:r>
              <a:rPr lang="en-US" altLang="ko-KR" dirty="0">
                <a:latin typeface="경기천년바탕 Regular" panose="02020503020101020101" pitchFamily="18" charset="-127"/>
                <a:ea typeface="경기천년바탕 Regular" panose="02020503020101020101" pitchFamily="18" charset="-127"/>
              </a:rPr>
              <a:t>. Apple</a:t>
            </a:r>
            <a:r>
              <a:rPr lang="ko-KR" altLang="en-US" dirty="0">
                <a:latin typeface="경기천년바탕 Regular" panose="02020503020101020101" pitchFamily="18" charset="-127"/>
                <a:ea typeface="경기천년바탕 Regular" panose="02020503020101020101" pitchFamily="18" charset="-127"/>
              </a:rPr>
              <a:t>은 </a:t>
            </a:r>
            <a:r>
              <a:rPr lang="en-US" altLang="ko-KR" dirty="0">
                <a:latin typeface="경기천년바탕 Regular" panose="02020503020101020101" pitchFamily="18" charset="-127"/>
                <a:ea typeface="경기천년바탕 Regular" panose="02020503020101020101" pitchFamily="18" charset="-127"/>
              </a:rPr>
              <a:t>100% </a:t>
            </a:r>
            <a:r>
              <a:rPr lang="ko-KR" altLang="en-US" dirty="0">
                <a:latin typeface="경기천년바탕 Regular" panose="02020503020101020101" pitchFamily="18" charset="-127"/>
                <a:ea typeface="경기천년바탕 Regular" panose="02020503020101020101" pitchFamily="18" charset="-127"/>
              </a:rPr>
              <a:t>재생 가능 전기 조달을 포함해 </a:t>
            </a:r>
            <a:r>
              <a:rPr lang="en-US" altLang="ko-KR" dirty="0">
                <a:latin typeface="경기천년바탕 Regular" panose="02020503020101020101" pitchFamily="18" charset="-127"/>
                <a:ea typeface="경기천년바탕 Regular" panose="02020503020101020101" pitchFamily="18" charset="-127"/>
              </a:rPr>
              <a:t>Apple</a:t>
            </a:r>
            <a:r>
              <a:rPr lang="ko-KR" altLang="en-US" dirty="0">
                <a:latin typeface="경기천년바탕 Regular" panose="02020503020101020101" pitchFamily="18" charset="-127"/>
                <a:ea typeface="경기천년바탕 Regular" panose="02020503020101020101" pitchFamily="18" charset="-127"/>
              </a:rPr>
              <a:t>과 관련된 운영 전체에 대한 </a:t>
            </a:r>
            <a:r>
              <a:rPr lang="ko-KR" altLang="en-US" dirty="0">
                <a:solidFill>
                  <a:srgbClr val="008000"/>
                </a:solidFill>
                <a:latin typeface="경기천년바탕 Regular" panose="02020503020101020101" pitchFamily="18" charset="-127"/>
                <a:ea typeface="경기천년바탕 Regular" panose="02020503020101020101" pitchFamily="18" charset="-127"/>
              </a:rPr>
              <a:t>탈탄소화</a:t>
            </a:r>
            <a:r>
              <a:rPr lang="ko-KR" altLang="en-US" dirty="0">
                <a:latin typeface="경기천년바탕 Regular" panose="02020503020101020101" pitchFamily="18" charset="-127"/>
                <a:ea typeface="경기천년바탕 Regular" panose="02020503020101020101" pitchFamily="18" charset="-127"/>
              </a:rPr>
              <a:t>를 협력업체에 요청했다</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협력업체가 약속을 이행하고 한 발 더 나아가도록 돕기 위해</a:t>
            </a:r>
            <a:r>
              <a:rPr lang="en-US" altLang="ko-KR" dirty="0">
                <a:latin typeface="경기천년바탕 Regular" panose="02020503020101020101" pitchFamily="18" charset="-127"/>
                <a:ea typeface="경기천년바탕 Regular" panose="02020503020101020101" pitchFamily="18" charset="-127"/>
              </a:rPr>
              <a:t>, Apple</a:t>
            </a:r>
            <a:r>
              <a:rPr lang="ko-KR" altLang="en-US" dirty="0">
                <a:latin typeface="경기천년바탕 Regular" panose="02020503020101020101" pitchFamily="18" charset="-127"/>
                <a:ea typeface="경기천년바탕 Regular" panose="02020503020101020101" pitchFamily="18" charset="-127"/>
              </a:rPr>
              <a:t>은 재생 에너지 아카데미를 통해 일련의 무료 교육 리소스 및 실시간 트레이닝을 제공하며</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협력업체가 재생 에너지 및 탄소 저감을 위한 해법을 모색하고 시행하도록 긴밀히 협력한다</a:t>
            </a:r>
            <a:r>
              <a:rPr lang="en-US" altLang="ko-KR" dirty="0">
                <a:latin typeface="경기천년바탕 Regular" panose="02020503020101020101" pitchFamily="18" charset="-127"/>
                <a:ea typeface="경기천년바탕 Regular" panose="02020503020101020101" pitchFamily="18" charset="-127"/>
              </a:rPr>
              <a:t>. </a:t>
            </a:r>
          </a:p>
          <a:p>
            <a:r>
              <a:rPr lang="en-US" altLang="ko-KR" sz="1600" dirty="0">
                <a:latin typeface="경기천년바탕 Regular" panose="02020503020101020101" pitchFamily="18" charset="-127"/>
                <a:ea typeface="경기천년바탕 Regular" panose="02020503020101020101" pitchFamily="18" charset="-127"/>
              </a:rPr>
              <a:t>-Apple News, 2023</a:t>
            </a:r>
            <a:endParaRPr lang="ko-KR" altLang="en-US" sz="1600" dirty="0">
              <a:latin typeface="경기천년바탕 Regular" panose="02020503020101020101" pitchFamily="18" charset="-127"/>
              <a:ea typeface="경기천년바탕 Regular" panose="02020503020101020101" pitchFamily="18" charset="-127"/>
            </a:endParaRPr>
          </a:p>
        </p:txBody>
      </p:sp>
      <p:pic>
        <p:nvPicPr>
          <p:cNvPr id="8" name="그림 7">
            <a:extLst>
              <a:ext uri="{FF2B5EF4-FFF2-40B4-BE49-F238E27FC236}">
                <a16:creationId xmlns:a16="http://schemas.microsoft.com/office/drawing/2014/main" id="{ACC52563-7DF3-E574-F59A-75D2F803D224}"/>
              </a:ext>
            </a:extLst>
          </p:cNvPr>
          <p:cNvPicPr>
            <a:picLocks noChangeAspect="1"/>
          </p:cNvPicPr>
          <p:nvPr/>
        </p:nvPicPr>
        <p:blipFill>
          <a:blip r:embed="rId3"/>
          <a:stretch>
            <a:fillRect/>
          </a:stretch>
        </p:blipFill>
        <p:spPr>
          <a:xfrm>
            <a:off x="6389054" y="1556792"/>
            <a:ext cx="5107546" cy="4786858"/>
          </a:xfrm>
          <a:prstGeom prst="rect">
            <a:avLst/>
          </a:prstGeom>
        </p:spPr>
      </p:pic>
    </p:spTree>
    <p:extLst>
      <p:ext uri="{BB962C8B-B14F-4D97-AF65-F5344CB8AC3E}">
        <p14:creationId xmlns:p14="http://schemas.microsoft.com/office/powerpoint/2010/main" val="35313959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국내외 기업의 </a:t>
            </a:r>
            <a:r>
              <a:rPr lang="en-US" altLang="ko-KR" dirty="0"/>
              <a:t>ESG </a:t>
            </a:r>
            <a:r>
              <a:rPr lang="ko-KR" altLang="en-US" dirty="0"/>
              <a:t>사례</a:t>
            </a:r>
          </a:p>
        </p:txBody>
      </p:sp>
      <p:sp>
        <p:nvSpPr>
          <p:cNvPr id="2" name="TextBox 1">
            <a:extLst>
              <a:ext uri="{FF2B5EF4-FFF2-40B4-BE49-F238E27FC236}">
                <a16:creationId xmlns:a16="http://schemas.microsoft.com/office/drawing/2014/main" id="{462A48B9-C4D5-A491-7B26-6628784654B1}"/>
              </a:ext>
            </a:extLst>
          </p:cNvPr>
          <p:cNvSpPr txBox="1"/>
          <p:nvPr/>
        </p:nvSpPr>
        <p:spPr>
          <a:xfrm>
            <a:off x="660350" y="5088066"/>
            <a:ext cx="3477158"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IMPACT ON(</a:t>
            </a:r>
            <a:r>
              <a:rPr lang="ko-KR" altLang="en-US" sz="1100" dirty="0" err="1">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임팩트온</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)(http://www.impacton.net)</a:t>
            </a: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월마트 </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a:latin typeface="경기천년바탕 Bold" panose="02020803020101020101" pitchFamily="18" charset="-127"/>
                <a:ea typeface="경기천년바탕 Bold" panose="02020803020101020101" pitchFamily="18" charset="-127"/>
              </a:rPr>
              <a:t>기가톤 프로젝트</a:t>
            </a:r>
            <a:r>
              <a:rPr lang="en-US" altLang="ko-KR" sz="2200" u="sng" dirty="0">
                <a:latin typeface="경기천년바탕 Bold" panose="02020803020101020101" pitchFamily="18" charset="-127"/>
                <a:ea typeface="경기천년바탕 Bold" panose="02020803020101020101" pitchFamily="18" charset="-127"/>
              </a:rPr>
              <a:t>’</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9" name="TextBox 8">
            <a:extLst>
              <a:ext uri="{FF2B5EF4-FFF2-40B4-BE49-F238E27FC236}">
                <a16:creationId xmlns:a16="http://schemas.microsoft.com/office/drawing/2014/main" id="{BEE84E65-DDB6-E3D6-2A8B-1E56B0EB2986}"/>
              </a:ext>
            </a:extLst>
          </p:cNvPr>
          <p:cNvSpPr txBox="1"/>
          <p:nvPr/>
        </p:nvSpPr>
        <p:spPr>
          <a:xfrm>
            <a:off x="695400" y="2246811"/>
            <a:ext cx="4536504" cy="369332"/>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목표</a:t>
            </a:r>
            <a:r>
              <a:rPr lang="en-US" altLang="ko-KR" dirty="0">
                <a:latin typeface="경기천년바탕 Regular" panose="02020503020101020101" pitchFamily="18" charset="-127"/>
                <a:ea typeface="경기천년바탕 Regular" panose="02020503020101020101" pitchFamily="18" charset="-127"/>
              </a:rPr>
              <a:t>: </a:t>
            </a:r>
            <a:r>
              <a:rPr lang="en-US" altLang="ko-KR" b="1" dirty="0">
                <a:latin typeface="경기천년바탕 Regular" panose="02020503020101020101" pitchFamily="18" charset="-127"/>
                <a:ea typeface="경기천년바탕 Regular" panose="02020503020101020101" pitchFamily="18" charset="-127"/>
              </a:rPr>
              <a:t>“2030</a:t>
            </a:r>
            <a:r>
              <a:rPr lang="ko-KR" altLang="en-US" b="1" dirty="0">
                <a:latin typeface="경기천년바탕 Regular" panose="02020503020101020101" pitchFamily="18" charset="-127"/>
                <a:ea typeface="경기천년바탕 Regular" panose="02020503020101020101" pitchFamily="18" charset="-127"/>
              </a:rPr>
              <a:t>까지 탄소배출 </a:t>
            </a:r>
            <a:r>
              <a:rPr lang="en-US" altLang="ko-KR" b="1" dirty="0">
                <a:latin typeface="경기천년바탕 Regular" panose="02020503020101020101" pitchFamily="18" charset="-127"/>
                <a:ea typeface="경기천년바탕 Regular" panose="02020503020101020101" pitchFamily="18" charset="-127"/>
              </a:rPr>
              <a:t>1</a:t>
            </a:r>
            <a:r>
              <a:rPr lang="ko-KR" altLang="en-US" b="1" dirty="0">
                <a:latin typeface="경기천년바탕 Regular" panose="02020503020101020101" pitchFamily="18" charset="-127"/>
                <a:ea typeface="경기천년바탕 Regular" panose="02020503020101020101" pitchFamily="18" charset="-127"/>
              </a:rPr>
              <a:t>기가톤 감축</a:t>
            </a:r>
            <a:r>
              <a:rPr lang="en-US" altLang="ko-KR" b="1" dirty="0">
                <a:latin typeface="경기천년바탕 Regular" panose="02020503020101020101" pitchFamily="18" charset="-127"/>
                <a:ea typeface="경기천년바탕 Regular" panose="02020503020101020101" pitchFamily="18" charset="-127"/>
              </a:rPr>
              <a:t>”</a:t>
            </a:r>
            <a:endParaRPr lang="ko-KR" altLang="en-US" b="1" dirty="0">
              <a:latin typeface="경기천년바탕 Regular" panose="02020503020101020101" pitchFamily="18" charset="-127"/>
              <a:ea typeface="경기천년바탕 Regular" panose="02020503020101020101" pitchFamily="18" charset="-127"/>
            </a:endParaRPr>
          </a:p>
        </p:txBody>
      </p:sp>
      <p:sp>
        <p:nvSpPr>
          <p:cNvPr id="12" name="TextBox 11">
            <a:extLst>
              <a:ext uri="{FF2B5EF4-FFF2-40B4-BE49-F238E27FC236}">
                <a16:creationId xmlns:a16="http://schemas.microsoft.com/office/drawing/2014/main" id="{83CD7FA9-F7C8-9768-0101-2298E8763DC9}"/>
              </a:ext>
            </a:extLst>
          </p:cNvPr>
          <p:cNvSpPr txBox="1"/>
          <p:nvPr/>
        </p:nvSpPr>
        <p:spPr>
          <a:xfrm>
            <a:off x="623392" y="2910547"/>
            <a:ext cx="5544616" cy="2308324"/>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월마트의 지속가능성 담당 제인 </a:t>
            </a:r>
            <a:r>
              <a:rPr lang="ko-KR" altLang="en-US" dirty="0" err="1">
                <a:latin typeface="경기천년바탕 Regular" panose="02020503020101020101" pitchFamily="18" charset="-127"/>
                <a:ea typeface="경기천년바탕 Regular" panose="02020503020101020101" pitchFamily="18" charset="-127"/>
              </a:rPr>
              <a:t>유잉</a:t>
            </a:r>
            <a:r>
              <a:rPr lang="ko-KR" altLang="en-US" dirty="0">
                <a:latin typeface="경기천년바탕 Regular" panose="02020503020101020101" pitchFamily="18" charset="-127"/>
                <a:ea typeface="경기천년바탕 Regular" panose="02020503020101020101" pitchFamily="18" charset="-127"/>
              </a:rPr>
              <a:t> 전무는 </a:t>
            </a:r>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기가톤 프로젝트는 월마트의 공급업체가 에너지</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자연</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폐기물</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포장</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운송 및 디자인 등 </a:t>
            </a:r>
            <a:r>
              <a:rPr lang="en-US" altLang="ko-KR" dirty="0">
                <a:solidFill>
                  <a:srgbClr val="008000"/>
                </a:solidFill>
                <a:latin typeface="경기천년바탕 Regular" panose="02020503020101020101" pitchFamily="18" charset="-127"/>
                <a:ea typeface="경기천년바탕 Regular" panose="02020503020101020101" pitchFamily="18" charset="-127"/>
              </a:rPr>
              <a:t>6</a:t>
            </a:r>
            <a:r>
              <a:rPr lang="ko-KR" altLang="en-US" dirty="0">
                <a:solidFill>
                  <a:srgbClr val="008000"/>
                </a:solidFill>
                <a:latin typeface="경기천년바탕 Regular" panose="02020503020101020101" pitchFamily="18" charset="-127"/>
                <a:ea typeface="경기천년바탕 Regular" panose="02020503020101020101" pitchFamily="18" charset="-127"/>
              </a:rPr>
              <a:t>가지 항목에 걸쳐 탄소 배출을 감소하도록 만들어졌다</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며 </a:t>
            </a:r>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기존 프로젝트와 더불어 </a:t>
            </a:r>
            <a:r>
              <a:rPr lang="en-US" altLang="ko-KR" dirty="0">
                <a:latin typeface="경기천년바탕 Regular" panose="02020503020101020101" pitchFamily="18" charset="-127"/>
                <a:ea typeface="경기천년바탕 Regular" panose="02020503020101020101" pitchFamily="18" charset="-127"/>
              </a:rPr>
              <a:t>HSBC</a:t>
            </a:r>
            <a:r>
              <a:rPr lang="ko-KR" altLang="en-US" dirty="0">
                <a:latin typeface="경기천년바탕 Regular" panose="02020503020101020101" pitchFamily="18" charset="-127"/>
                <a:ea typeface="경기천년바탕 Regular" panose="02020503020101020101" pitchFamily="18" charset="-127"/>
              </a:rPr>
              <a:t>와 함께 한 자금 지원 정책을 이용하면 중소 기업들도 지속가능성에 필요한 투자를 할 수 있을 것</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이라고 전했다</a:t>
            </a:r>
            <a:r>
              <a:rPr lang="en-US" altLang="ko-KR" dirty="0">
                <a:latin typeface="경기천년바탕 Regular" panose="02020503020101020101" pitchFamily="18" charset="-127"/>
                <a:ea typeface="경기천년바탕 Regular" panose="02020503020101020101" pitchFamily="18" charset="-127"/>
              </a:rPr>
              <a:t>.</a:t>
            </a:r>
          </a:p>
          <a:p>
            <a:endParaRPr lang="en-US" altLang="ko-KR" dirty="0">
              <a:latin typeface="경기천년바탕 Regular" panose="02020503020101020101" pitchFamily="18" charset="-127"/>
              <a:ea typeface="경기천년바탕 Regular" panose="02020503020101020101" pitchFamily="18" charset="-127"/>
            </a:endParaRPr>
          </a:p>
        </p:txBody>
      </p:sp>
      <p:pic>
        <p:nvPicPr>
          <p:cNvPr id="13" name="그림 12">
            <a:extLst>
              <a:ext uri="{FF2B5EF4-FFF2-40B4-BE49-F238E27FC236}">
                <a16:creationId xmlns:a16="http://schemas.microsoft.com/office/drawing/2014/main" id="{672E505B-C1FF-5AA4-EA90-7F74147AA3BD}"/>
              </a:ext>
            </a:extLst>
          </p:cNvPr>
          <p:cNvPicPr>
            <a:picLocks noChangeAspect="1"/>
          </p:cNvPicPr>
          <p:nvPr/>
        </p:nvPicPr>
        <p:blipFill>
          <a:blip r:embed="rId2"/>
          <a:stretch>
            <a:fillRect/>
          </a:stretch>
        </p:blipFill>
        <p:spPr>
          <a:xfrm>
            <a:off x="6456040" y="2614827"/>
            <a:ext cx="5040560" cy="2909237"/>
          </a:xfrm>
          <a:prstGeom prst="rect">
            <a:avLst/>
          </a:prstGeom>
        </p:spPr>
      </p:pic>
      <p:sp>
        <p:nvSpPr>
          <p:cNvPr id="14" name="TextBox 13">
            <a:extLst>
              <a:ext uri="{FF2B5EF4-FFF2-40B4-BE49-F238E27FC236}">
                <a16:creationId xmlns:a16="http://schemas.microsoft.com/office/drawing/2014/main" id="{BDA21D3D-9507-B7BB-874D-3746798EB7EB}"/>
              </a:ext>
            </a:extLst>
          </p:cNvPr>
          <p:cNvSpPr txBox="1"/>
          <p:nvPr/>
        </p:nvSpPr>
        <p:spPr>
          <a:xfrm>
            <a:off x="6384032" y="5595970"/>
            <a:ext cx="3559831"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고래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ko-KR" altLang="en-US" sz="1100" dirty="0" err="1">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그리니엄</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에디터</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err="1">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그리니엄</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2022 </a:t>
            </a:r>
          </a:p>
        </p:txBody>
      </p:sp>
    </p:spTree>
    <p:extLst>
      <p:ext uri="{BB962C8B-B14F-4D97-AF65-F5344CB8AC3E}">
        <p14:creationId xmlns:p14="http://schemas.microsoft.com/office/powerpoint/2010/main" val="21806562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flipH="1">
            <a:off x="407157" y="4797152"/>
            <a:ext cx="1454626" cy="1830388"/>
            <a:chOff x="8105777" y="4149080"/>
            <a:chExt cx="1455735" cy="2352078"/>
          </a:xfrm>
        </p:grpSpPr>
        <p:sp>
          <p:nvSpPr>
            <p:cNvPr id="20" name="Freeform 5"/>
            <p:cNvSpPr>
              <a:spLocks noEditPoints="1"/>
            </p:cNvSpPr>
            <p:nvPr/>
          </p:nvSpPr>
          <p:spPr bwMode="auto">
            <a:xfrm>
              <a:off x="8754967" y="4149080"/>
              <a:ext cx="806545" cy="2352078"/>
            </a:xfrm>
            <a:custGeom>
              <a:avLst/>
              <a:gdLst>
                <a:gd name="T0" fmla="*/ 1065 w 1170"/>
                <a:gd name="T1" fmla="*/ 987 h 3412"/>
                <a:gd name="T2" fmla="*/ 909 w 1170"/>
                <a:gd name="T3" fmla="*/ 767 h 3412"/>
                <a:gd name="T4" fmla="*/ 824 w 1170"/>
                <a:gd name="T5" fmla="*/ 643 h 3412"/>
                <a:gd name="T6" fmla="*/ 890 w 1170"/>
                <a:gd name="T7" fmla="*/ 494 h 3412"/>
                <a:gd name="T8" fmla="*/ 785 w 1170"/>
                <a:gd name="T9" fmla="*/ 271 h 3412"/>
                <a:gd name="T10" fmla="*/ 730 w 1170"/>
                <a:gd name="T11" fmla="*/ 113 h 3412"/>
                <a:gd name="T12" fmla="*/ 440 w 1170"/>
                <a:gd name="T13" fmla="*/ 6 h 3412"/>
                <a:gd name="T14" fmla="*/ 380 w 1170"/>
                <a:gd name="T15" fmla="*/ 77 h 3412"/>
                <a:gd name="T16" fmla="*/ 335 w 1170"/>
                <a:gd name="T17" fmla="*/ 196 h 3412"/>
                <a:gd name="T18" fmla="*/ 283 w 1170"/>
                <a:gd name="T19" fmla="*/ 133 h 3412"/>
                <a:gd name="T20" fmla="*/ 44 w 1170"/>
                <a:gd name="T21" fmla="*/ 146 h 3412"/>
                <a:gd name="T22" fmla="*/ 93 w 1170"/>
                <a:gd name="T23" fmla="*/ 256 h 3412"/>
                <a:gd name="T24" fmla="*/ 41 w 1170"/>
                <a:gd name="T25" fmla="*/ 642 h 3412"/>
                <a:gd name="T26" fmla="*/ 215 w 1170"/>
                <a:gd name="T27" fmla="*/ 844 h 3412"/>
                <a:gd name="T28" fmla="*/ 218 w 1170"/>
                <a:gd name="T29" fmla="*/ 965 h 3412"/>
                <a:gd name="T30" fmla="*/ 292 w 1170"/>
                <a:gd name="T31" fmla="*/ 1294 h 3412"/>
                <a:gd name="T32" fmla="*/ 302 w 1170"/>
                <a:gd name="T33" fmla="*/ 1544 h 3412"/>
                <a:gd name="T34" fmla="*/ 386 w 1170"/>
                <a:gd name="T35" fmla="*/ 1967 h 3412"/>
                <a:gd name="T36" fmla="*/ 488 w 1170"/>
                <a:gd name="T37" fmla="*/ 2337 h 3412"/>
                <a:gd name="T38" fmla="*/ 623 w 1170"/>
                <a:gd name="T39" fmla="*/ 2821 h 3412"/>
                <a:gd name="T40" fmla="*/ 498 w 1170"/>
                <a:gd name="T41" fmla="*/ 3067 h 3412"/>
                <a:gd name="T42" fmla="*/ 350 w 1170"/>
                <a:gd name="T43" fmla="*/ 3150 h 3412"/>
                <a:gd name="T44" fmla="*/ 592 w 1170"/>
                <a:gd name="T45" fmla="*/ 3170 h 3412"/>
                <a:gd name="T46" fmla="*/ 558 w 1170"/>
                <a:gd name="T47" fmla="*/ 3246 h 3412"/>
                <a:gd name="T48" fmla="*/ 400 w 1170"/>
                <a:gd name="T49" fmla="*/ 3371 h 3412"/>
                <a:gd name="T50" fmla="*/ 590 w 1170"/>
                <a:gd name="T51" fmla="*/ 3410 h 3412"/>
                <a:gd name="T52" fmla="*/ 848 w 1170"/>
                <a:gd name="T53" fmla="*/ 3315 h 3412"/>
                <a:gd name="T54" fmla="*/ 837 w 1170"/>
                <a:gd name="T55" fmla="*/ 3152 h 3412"/>
                <a:gd name="T56" fmla="*/ 829 w 1170"/>
                <a:gd name="T57" fmla="*/ 2624 h 3412"/>
                <a:gd name="T58" fmla="*/ 724 w 1170"/>
                <a:gd name="T59" fmla="*/ 2141 h 3412"/>
                <a:gd name="T60" fmla="*/ 782 w 1170"/>
                <a:gd name="T61" fmla="*/ 1641 h 3412"/>
                <a:gd name="T62" fmla="*/ 977 w 1170"/>
                <a:gd name="T63" fmla="*/ 1682 h 3412"/>
                <a:gd name="T64" fmla="*/ 1040 w 1170"/>
                <a:gd name="T65" fmla="*/ 1652 h 3412"/>
                <a:gd name="T66" fmla="*/ 1134 w 1170"/>
                <a:gd name="T67" fmla="*/ 1195 h 3412"/>
                <a:gd name="T68" fmla="*/ 206 w 1170"/>
                <a:gd name="T69" fmla="*/ 478 h 3412"/>
                <a:gd name="T70" fmla="*/ 350 w 1170"/>
                <a:gd name="T71" fmla="*/ 610 h 3412"/>
                <a:gd name="T72" fmla="*/ 250 w 1170"/>
                <a:gd name="T73" fmla="*/ 541 h 3412"/>
                <a:gd name="T74" fmla="*/ 254 w 1170"/>
                <a:gd name="T75" fmla="*/ 358 h 3412"/>
                <a:gd name="T76" fmla="*/ 298 w 1170"/>
                <a:gd name="T77" fmla="*/ 521 h 3412"/>
                <a:gd name="T78" fmla="*/ 430 w 1170"/>
                <a:gd name="T79" fmla="*/ 549 h 3412"/>
                <a:gd name="T80" fmla="*/ 320 w 1170"/>
                <a:gd name="T81" fmla="*/ 527 h 3412"/>
                <a:gd name="T82" fmla="*/ 308 w 1170"/>
                <a:gd name="T83" fmla="*/ 287 h 3412"/>
                <a:gd name="T84" fmla="*/ 305 w 1170"/>
                <a:gd name="T85" fmla="*/ 370 h 3412"/>
                <a:gd name="T86" fmla="*/ 347 w 1170"/>
                <a:gd name="T87" fmla="*/ 422 h 3412"/>
                <a:gd name="T88" fmla="*/ 765 w 1170"/>
                <a:gd name="T89" fmla="*/ 474 h 3412"/>
                <a:gd name="T90" fmla="*/ 653 w 1170"/>
                <a:gd name="T91" fmla="*/ 477 h 3412"/>
                <a:gd name="T92" fmla="*/ 685 w 1170"/>
                <a:gd name="T93" fmla="*/ 381 h 3412"/>
                <a:gd name="T94" fmla="*/ 781 w 1170"/>
                <a:gd name="T95" fmla="*/ 40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0" h="3412">
                  <a:moveTo>
                    <a:pt x="1134" y="1195"/>
                  </a:moveTo>
                  <a:lnTo>
                    <a:pt x="1126" y="1081"/>
                  </a:lnTo>
                  <a:lnTo>
                    <a:pt x="1106" y="1028"/>
                  </a:lnTo>
                  <a:lnTo>
                    <a:pt x="1065" y="987"/>
                  </a:lnTo>
                  <a:lnTo>
                    <a:pt x="1029" y="907"/>
                  </a:lnTo>
                  <a:lnTo>
                    <a:pt x="967" y="844"/>
                  </a:lnTo>
                  <a:lnTo>
                    <a:pt x="939" y="803"/>
                  </a:lnTo>
                  <a:lnTo>
                    <a:pt x="909" y="767"/>
                  </a:lnTo>
                  <a:lnTo>
                    <a:pt x="887" y="729"/>
                  </a:lnTo>
                  <a:lnTo>
                    <a:pt x="864" y="747"/>
                  </a:lnTo>
                  <a:lnTo>
                    <a:pt x="826" y="720"/>
                  </a:lnTo>
                  <a:lnTo>
                    <a:pt x="824" y="643"/>
                  </a:lnTo>
                  <a:lnTo>
                    <a:pt x="814" y="617"/>
                  </a:lnTo>
                  <a:lnTo>
                    <a:pt x="824" y="584"/>
                  </a:lnTo>
                  <a:lnTo>
                    <a:pt x="875" y="560"/>
                  </a:lnTo>
                  <a:lnTo>
                    <a:pt x="890" y="494"/>
                  </a:lnTo>
                  <a:lnTo>
                    <a:pt x="886" y="413"/>
                  </a:lnTo>
                  <a:lnTo>
                    <a:pt x="856" y="334"/>
                  </a:lnTo>
                  <a:lnTo>
                    <a:pt x="817" y="292"/>
                  </a:lnTo>
                  <a:lnTo>
                    <a:pt x="785" y="271"/>
                  </a:lnTo>
                  <a:lnTo>
                    <a:pt x="776" y="257"/>
                  </a:lnTo>
                  <a:lnTo>
                    <a:pt x="760" y="257"/>
                  </a:lnTo>
                  <a:lnTo>
                    <a:pt x="754" y="206"/>
                  </a:lnTo>
                  <a:lnTo>
                    <a:pt x="730" y="113"/>
                  </a:lnTo>
                  <a:lnTo>
                    <a:pt x="683" y="36"/>
                  </a:lnTo>
                  <a:lnTo>
                    <a:pt x="644" y="9"/>
                  </a:lnTo>
                  <a:lnTo>
                    <a:pt x="600" y="0"/>
                  </a:lnTo>
                  <a:lnTo>
                    <a:pt x="440" y="6"/>
                  </a:lnTo>
                  <a:lnTo>
                    <a:pt x="402" y="27"/>
                  </a:lnTo>
                  <a:lnTo>
                    <a:pt x="378" y="47"/>
                  </a:lnTo>
                  <a:lnTo>
                    <a:pt x="389" y="55"/>
                  </a:lnTo>
                  <a:lnTo>
                    <a:pt x="380" y="77"/>
                  </a:lnTo>
                  <a:lnTo>
                    <a:pt x="355" y="110"/>
                  </a:lnTo>
                  <a:lnTo>
                    <a:pt x="339" y="157"/>
                  </a:lnTo>
                  <a:lnTo>
                    <a:pt x="344" y="190"/>
                  </a:lnTo>
                  <a:lnTo>
                    <a:pt x="335" y="196"/>
                  </a:lnTo>
                  <a:lnTo>
                    <a:pt x="333" y="163"/>
                  </a:lnTo>
                  <a:lnTo>
                    <a:pt x="311" y="162"/>
                  </a:lnTo>
                  <a:lnTo>
                    <a:pt x="298" y="143"/>
                  </a:lnTo>
                  <a:lnTo>
                    <a:pt x="283" y="133"/>
                  </a:lnTo>
                  <a:lnTo>
                    <a:pt x="269" y="130"/>
                  </a:lnTo>
                  <a:lnTo>
                    <a:pt x="262" y="108"/>
                  </a:lnTo>
                  <a:lnTo>
                    <a:pt x="58" y="91"/>
                  </a:lnTo>
                  <a:lnTo>
                    <a:pt x="44" y="146"/>
                  </a:lnTo>
                  <a:lnTo>
                    <a:pt x="52" y="204"/>
                  </a:lnTo>
                  <a:lnTo>
                    <a:pt x="75" y="206"/>
                  </a:lnTo>
                  <a:lnTo>
                    <a:pt x="86" y="206"/>
                  </a:lnTo>
                  <a:lnTo>
                    <a:pt x="93" y="256"/>
                  </a:lnTo>
                  <a:lnTo>
                    <a:pt x="132" y="257"/>
                  </a:lnTo>
                  <a:lnTo>
                    <a:pt x="129" y="369"/>
                  </a:lnTo>
                  <a:lnTo>
                    <a:pt x="86" y="494"/>
                  </a:lnTo>
                  <a:lnTo>
                    <a:pt x="41" y="642"/>
                  </a:lnTo>
                  <a:lnTo>
                    <a:pt x="0" y="802"/>
                  </a:lnTo>
                  <a:lnTo>
                    <a:pt x="61" y="858"/>
                  </a:lnTo>
                  <a:lnTo>
                    <a:pt x="97" y="857"/>
                  </a:lnTo>
                  <a:lnTo>
                    <a:pt x="215" y="844"/>
                  </a:lnTo>
                  <a:lnTo>
                    <a:pt x="262" y="835"/>
                  </a:lnTo>
                  <a:lnTo>
                    <a:pt x="226" y="877"/>
                  </a:lnTo>
                  <a:lnTo>
                    <a:pt x="217" y="927"/>
                  </a:lnTo>
                  <a:lnTo>
                    <a:pt x="218" y="965"/>
                  </a:lnTo>
                  <a:lnTo>
                    <a:pt x="251" y="1048"/>
                  </a:lnTo>
                  <a:lnTo>
                    <a:pt x="276" y="1125"/>
                  </a:lnTo>
                  <a:lnTo>
                    <a:pt x="283" y="1227"/>
                  </a:lnTo>
                  <a:lnTo>
                    <a:pt x="292" y="1294"/>
                  </a:lnTo>
                  <a:lnTo>
                    <a:pt x="283" y="1398"/>
                  </a:lnTo>
                  <a:lnTo>
                    <a:pt x="278" y="1484"/>
                  </a:lnTo>
                  <a:lnTo>
                    <a:pt x="283" y="1531"/>
                  </a:lnTo>
                  <a:lnTo>
                    <a:pt x="302" y="1544"/>
                  </a:lnTo>
                  <a:lnTo>
                    <a:pt x="324" y="1605"/>
                  </a:lnTo>
                  <a:lnTo>
                    <a:pt x="344" y="1674"/>
                  </a:lnTo>
                  <a:lnTo>
                    <a:pt x="350" y="1790"/>
                  </a:lnTo>
                  <a:lnTo>
                    <a:pt x="386" y="1967"/>
                  </a:lnTo>
                  <a:lnTo>
                    <a:pt x="427" y="2097"/>
                  </a:lnTo>
                  <a:lnTo>
                    <a:pt x="474" y="2264"/>
                  </a:lnTo>
                  <a:lnTo>
                    <a:pt x="476" y="2304"/>
                  </a:lnTo>
                  <a:lnTo>
                    <a:pt x="488" y="2337"/>
                  </a:lnTo>
                  <a:lnTo>
                    <a:pt x="496" y="2406"/>
                  </a:lnTo>
                  <a:lnTo>
                    <a:pt x="558" y="2507"/>
                  </a:lnTo>
                  <a:lnTo>
                    <a:pt x="594" y="2694"/>
                  </a:lnTo>
                  <a:lnTo>
                    <a:pt x="623" y="2821"/>
                  </a:lnTo>
                  <a:lnTo>
                    <a:pt x="630" y="2927"/>
                  </a:lnTo>
                  <a:lnTo>
                    <a:pt x="598" y="3028"/>
                  </a:lnTo>
                  <a:lnTo>
                    <a:pt x="547" y="3050"/>
                  </a:lnTo>
                  <a:lnTo>
                    <a:pt x="498" y="3067"/>
                  </a:lnTo>
                  <a:lnTo>
                    <a:pt x="427" y="3081"/>
                  </a:lnTo>
                  <a:lnTo>
                    <a:pt x="361" y="3090"/>
                  </a:lnTo>
                  <a:lnTo>
                    <a:pt x="341" y="3112"/>
                  </a:lnTo>
                  <a:lnTo>
                    <a:pt x="350" y="3150"/>
                  </a:lnTo>
                  <a:lnTo>
                    <a:pt x="383" y="3174"/>
                  </a:lnTo>
                  <a:lnTo>
                    <a:pt x="476" y="3191"/>
                  </a:lnTo>
                  <a:lnTo>
                    <a:pt x="545" y="3181"/>
                  </a:lnTo>
                  <a:lnTo>
                    <a:pt x="592" y="3170"/>
                  </a:lnTo>
                  <a:lnTo>
                    <a:pt x="619" y="3167"/>
                  </a:lnTo>
                  <a:lnTo>
                    <a:pt x="639" y="3180"/>
                  </a:lnTo>
                  <a:lnTo>
                    <a:pt x="603" y="3213"/>
                  </a:lnTo>
                  <a:lnTo>
                    <a:pt x="558" y="3246"/>
                  </a:lnTo>
                  <a:lnTo>
                    <a:pt x="506" y="3285"/>
                  </a:lnTo>
                  <a:lnTo>
                    <a:pt x="452" y="3318"/>
                  </a:lnTo>
                  <a:lnTo>
                    <a:pt x="407" y="3349"/>
                  </a:lnTo>
                  <a:lnTo>
                    <a:pt x="400" y="3371"/>
                  </a:lnTo>
                  <a:lnTo>
                    <a:pt x="415" y="3395"/>
                  </a:lnTo>
                  <a:lnTo>
                    <a:pt x="454" y="3407"/>
                  </a:lnTo>
                  <a:lnTo>
                    <a:pt x="509" y="3412"/>
                  </a:lnTo>
                  <a:lnTo>
                    <a:pt x="590" y="3410"/>
                  </a:lnTo>
                  <a:lnTo>
                    <a:pt x="644" y="3392"/>
                  </a:lnTo>
                  <a:lnTo>
                    <a:pt x="711" y="3359"/>
                  </a:lnTo>
                  <a:lnTo>
                    <a:pt x="782" y="3338"/>
                  </a:lnTo>
                  <a:lnTo>
                    <a:pt x="848" y="3315"/>
                  </a:lnTo>
                  <a:lnTo>
                    <a:pt x="878" y="3266"/>
                  </a:lnTo>
                  <a:lnTo>
                    <a:pt x="864" y="3197"/>
                  </a:lnTo>
                  <a:lnTo>
                    <a:pt x="850" y="3161"/>
                  </a:lnTo>
                  <a:lnTo>
                    <a:pt x="837" y="3152"/>
                  </a:lnTo>
                  <a:lnTo>
                    <a:pt x="821" y="3067"/>
                  </a:lnTo>
                  <a:lnTo>
                    <a:pt x="823" y="2949"/>
                  </a:lnTo>
                  <a:lnTo>
                    <a:pt x="832" y="2758"/>
                  </a:lnTo>
                  <a:lnTo>
                    <a:pt x="829" y="2624"/>
                  </a:lnTo>
                  <a:lnTo>
                    <a:pt x="793" y="2516"/>
                  </a:lnTo>
                  <a:lnTo>
                    <a:pt x="760" y="2439"/>
                  </a:lnTo>
                  <a:lnTo>
                    <a:pt x="740" y="2309"/>
                  </a:lnTo>
                  <a:lnTo>
                    <a:pt x="724" y="2141"/>
                  </a:lnTo>
                  <a:lnTo>
                    <a:pt x="707" y="1944"/>
                  </a:lnTo>
                  <a:lnTo>
                    <a:pt x="716" y="1785"/>
                  </a:lnTo>
                  <a:lnTo>
                    <a:pt x="759" y="1721"/>
                  </a:lnTo>
                  <a:lnTo>
                    <a:pt x="782" y="1641"/>
                  </a:lnTo>
                  <a:lnTo>
                    <a:pt x="840" y="1669"/>
                  </a:lnTo>
                  <a:lnTo>
                    <a:pt x="911" y="1671"/>
                  </a:lnTo>
                  <a:lnTo>
                    <a:pt x="945" y="1682"/>
                  </a:lnTo>
                  <a:lnTo>
                    <a:pt x="977" y="1682"/>
                  </a:lnTo>
                  <a:lnTo>
                    <a:pt x="1008" y="1694"/>
                  </a:lnTo>
                  <a:lnTo>
                    <a:pt x="1041" y="1690"/>
                  </a:lnTo>
                  <a:lnTo>
                    <a:pt x="1044" y="1668"/>
                  </a:lnTo>
                  <a:lnTo>
                    <a:pt x="1040" y="1652"/>
                  </a:lnTo>
                  <a:lnTo>
                    <a:pt x="1080" y="1520"/>
                  </a:lnTo>
                  <a:lnTo>
                    <a:pt x="1129" y="1399"/>
                  </a:lnTo>
                  <a:lnTo>
                    <a:pt x="1170" y="1277"/>
                  </a:lnTo>
                  <a:lnTo>
                    <a:pt x="1134" y="1195"/>
                  </a:lnTo>
                  <a:close/>
                  <a:moveTo>
                    <a:pt x="258" y="659"/>
                  </a:moveTo>
                  <a:lnTo>
                    <a:pt x="176" y="697"/>
                  </a:lnTo>
                  <a:lnTo>
                    <a:pt x="181" y="574"/>
                  </a:lnTo>
                  <a:lnTo>
                    <a:pt x="206" y="478"/>
                  </a:lnTo>
                  <a:lnTo>
                    <a:pt x="225" y="515"/>
                  </a:lnTo>
                  <a:lnTo>
                    <a:pt x="251" y="560"/>
                  </a:lnTo>
                  <a:lnTo>
                    <a:pt x="303" y="598"/>
                  </a:lnTo>
                  <a:lnTo>
                    <a:pt x="350" y="610"/>
                  </a:lnTo>
                  <a:lnTo>
                    <a:pt x="258" y="659"/>
                  </a:lnTo>
                  <a:close/>
                  <a:moveTo>
                    <a:pt x="308" y="591"/>
                  </a:moveTo>
                  <a:lnTo>
                    <a:pt x="273" y="566"/>
                  </a:lnTo>
                  <a:lnTo>
                    <a:pt x="250" y="541"/>
                  </a:lnTo>
                  <a:lnTo>
                    <a:pt x="225" y="502"/>
                  </a:lnTo>
                  <a:lnTo>
                    <a:pt x="217" y="452"/>
                  </a:lnTo>
                  <a:lnTo>
                    <a:pt x="229" y="392"/>
                  </a:lnTo>
                  <a:lnTo>
                    <a:pt x="254" y="358"/>
                  </a:lnTo>
                  <a:lnTo>
                    <a:pt x="259" y="381"/>
                  </a:lnTo>
                  <a:lnTo>
                    <a:pt x="272" y="455"/>
                  </a:lnTo>
                  <a:lnTo>
                    <a:pt x="281" y="457"/>
                  </a:lnTo>
                  <a:lnTo>
                    <a:pt x="298" y="521"/>
                  </a:lnTo>
                  <a:lnTo>
                    <a:pt x="328" y="576"/>
                  </a:lnTo>
                  <a:lnTo>
                    <a:pt x="355" y="602"/>
                  </a:lnTo>
                  <a:lnTo>
                    <a:pt x="308" y="591"/>
                  </a:lnTo>
                  <a:close/>
                  <a:moveTo>
                    <a:pt x="430" y="549"/>
                  </a:moveTo>
                  <a:lnTo>
                    <a:pt x="400" y="573"/>
                  </a:lnTo>
                  <a:lnTo>
                    <a:pt x="371" y="595"/>
                  </a:lnTo>
                  <a:lnTo>
                    <a:pt x="349" y="579"/>
                  </a:lnTo>
                  <a:lnTo>
                    <a:pt x="320" y="527"/>
                  </a:lnTo>
                  <a:lnTo>
                    <a:pt x="291" y="453"/>
                  </a:lnTo>
                  <a:lnTo>
                    <a:pt x="278" y="287"/>
                  </a:lnTo>
                  <a:lnTo>
                    <a:pt x="286" y="268"/>
                  </a:lnTo>
                  <a:lnTo>
                    <a:pt x="308" y="287"/>
                  </a:lnTo>
                  <a:lnTo>
                    <a:pt x="294" y="314"/>
                  </a:lnTo>
                  <a:lnTo>
                    <a:pt x="302" y="328"/>
                  </a:lnTo>
                  <a:lnTo>
                    <a:pt x="298" y="342"/>
                  </a:lnTo>
                  <a:lnTo>
                    <a:pt x="305" y="370"/>
                  </a:lnTo>
                  <a:lnTo>
                    <a:pt x="300" y="394"/>
                  </a:lnTo>
                  <a:lnTo>
                    <a:pt x="302" y="414"/>
                  </a:lnTo>
                  <a:lnTo>
                    <a:pt x="317" y="420"/>
                  </a:lnTo>
                  <a:lnTo>
                    <a:pt x="347" y="422"/>
                  </a:lnTo>
                  <a:lnTo>
                    <a:pt x="402" y="447"/>
                  </a:lnTo>
                  <a:lnTo>
                    <a:pt x="449" y="538"/>
                  </a:lnTo>
                  <a:lnTo>
                    <a:pt x="430" y="549"/>
                  </a:lnTo>
                  <a:close/>
                  <a:moveTo>
                    <a:pt x="765" y="474"/>
                  </a:moveTo>
                  <a:lnTo>
                    <a:pt x="748" y="524"/>
                  </a:lnTo>
                  <a:lnTo>
                    <a:pt x="730" y="513"/>
                  </a:lnTo>
                  <a:lnTo>
                    <a:pt x="693" y="489"/>
                  </a:lnTo>
                  <a:lnTo>
                    <a:pt x="653" y="477"/>
                  </a:lnTo>
                  <a:lnTo>
                    <a:pt x="630" y="427"/>
                  </a:lnTo>
                  <a:lnTo>
                    <a:pt x="641" y="387"/>
                  </a:lnTo>
                  <a:lnTo>
                    <a:pt x="663" y="391"/>
                  </a:lnTo>
                  <a:lnTo>
                    <a:pt x="685" y="381"/>
                  </a:lnTo>
                  <a:lnTo>
                    <a:pt x="726" y="314"/>
                  </a:lnTo>
                  <a:lnTo>
                    <a:pt x="735" y="323"/>
                  </a:lnTo>
                  <a:lnTo>
                    <a:pt x="751" y="325"/>
                  </a:lnTo>
                  <a:lnTo>
                    <a:pt x="781" y="406"/>
                  </a:lnTo>
                  <a:lnTo>
                    <a:pt x="765" y="474"/>
                  </a:lnTo>
                  <a:close/>
                </a:path>
              </a:pathLst>
            </a:custGeom>
            <a:solidFill>
              <a:schemeClr val="bg1">
                <a:lumMod val="75000"/>
              </a:schemeClr>
            </a:solidFill>
            <a:ln>
              <a:noFill/>
            </a:ln>
          </p:spPr>
          <p:txBody>
            <a:bodyPr vert="horz" wrap="square" lIns="112542" tIns="56271" rIns="112542" bIns="56271" numCol="1" anchor="t" anchorCtr="0" compatLnSpc="1">
              <a:prstTxWarp prst="textNoShape">
                <a:avLst/>
              </a:prstTxWarp>
            </a:bodyPr>
            <a:lstStyle/>
            <a:p>
              <a:endParaRPr lang="ko-KR" altLang="en-US" sz="2215"/>
            </a:p>
          </p:txBody>
        </p:sp>
        <p:grpSp>
          <p:nvGrpSpPr>
            <p:cNvPr id="21" name="그룹 20"/>
            <p:cNvGrpSpPr/>
            <p:nvPr/>
          </p:nvGrpSpPr>
          <p:grpSpPr>
            <a:xfrm flipH="1">
              <a:off x="8105777" y="4896156"/>
              <a:ext cx="754705" cy="1091424"/>
              <a:chOff x="1052119" y="2814067"/>
              <a:chExt cx="513545" cy="742667"/>
            </a:xfrm>
            <a:solidFill>
              <a:schemeClr val="bg1">
                <a:lumMod val="85000"/>
              </a:schemeClr>
            </a:solidFill>
          </p:grpSpPr>
          <p:sp>
            <p:nvSpPr>
              <p:cNvPr id="22" name="Freeform 6"/>
              <p:cNvSpPr>
                <a:spLocks noEditPoints="1"/>
              </p:cNvSpPr>
              <p:nvPr/>
            </p:nvSpPr>
            <p:spPr bwMode="auto">
              <a:xfrm>
                <a:off x="1052119" y="2816019"/>
                <a:ext cx="256002" cy="740715"/>
              </a:xfrm>
              <a:custGeom>
                <a:avLst/>
                <a:gdLst>
                  <a:gd name="T0" fmla="*/ 692 w 788"/>
                  <a:gd name="T1" fmla="*/ 842 h 2280"/>
                  <a:gd name="T2" fmla="*/ 650 w 788"/>
                  <a:gd name="T3" fmla="*/ 800 h 2280"/>
                  <a:gd name="T4" fmla="*/ 598 w 788"/>
                  <a:gd name="T5" fmla="*/ 582 h 2280"/>
                  <a:gd name="T6" fmla="*/ 514 w 788"/>
                  <a:gd name="T7" fmla="*/ 404 h 2280"/>
                  <a:gd name="T8" fmla="*/ 576 w 788"/>
                  <a:gd name="T9" fmla="*/ 286 h 2280"/>
                  <a:gd name="T10" fmla="*/ 604 w 788"/>
                  <a:gd name="T11" fmla="*/ 188 h 2280"/>
                  <a:gd name="T12" fmla="*/ 568 w 788"/>
                  <a:gd name="T13" fmla="*/ 40 h 2280"/>
                  <a:gd name="T14" fmla="*/ 472 w 788"/>
                  <a:gd name="T15" fmla="*/ 6 h 2280"/>
                  <a:gd name="T16" fmla="*/ 390 w 788"/>
                  <a:gd name="T17" fmla="*/ 80 h 2280"/>
                  <a:gd name="T18" fmla="*/ 368 w 788"/>
                  <a:gd name="T19" fmla="*/ 166 h 2280"/>
                  <a:gd name="T20" fmla="*/ 402 w 788"/>
                  <a:gd name="T21" fmla="*/ 282 h 2280"/>
                  <a:gd name="T22" fmla="*/ 344 w 788"/>
                  <a:gd name="T23" fmla="*/ 328 h 2280"/>
                  <a:gd name="T24" fmla="*/ 248 w 788"/>
                  <a:gd name="T25" fmla="*/ 528 h 2280"/>
                  <a:gd name="T26" fmla="*/ 206 w 788"/>
                  <a:gd name="T27" fmla="*/ 722 h 2280"/>
                  <a:gd name="T28" fmla="*/ 166 w 788"/>
                  <a:gd name="T29" fmla="*/ 830 h 2280"/>
                  <a:gd name="T30" fmla="*/ 156 w 788"/>
                  <a:gd name="T31" fmla="*/ 888 h 2280"/>
                  <a:gd name="T32" fmla="*/ 106 w 788"/>
                  <a:gd name="T33" fmla="*/ 942 h 2280"/>
                  <a:gd name="T34" fmla="*/ 24 w 788"/>
                  <a:gd name="T35" fmla="*/ 972 h 2280"/>
                  <a:gd name="T36" fmla="*/ 0 w 788"/>
                  <a:gd name="T37" fmla="*/ 1054 h 2280"/>
                  <a:gd name="T38" fmla="*/ 92 w 788"/>
                  <a:gd name="T39" fmla="*/ 1182 h 2280"/>
                  <a:gd name="T40" fmla="*/ 130 w 788"/>
                  <a:gd name="T41" fmla="*/ 1230 h 2280"/>
                  <a:gd name="T42" fmla="*/ 222 w 788"/>
                  <a:gd name="T43" fmla="*/ 1420 h 2280"/>
                  <a:gd name="T44" fmla="*/ 246 w 788"/>
                  <a:gd name="T45" fmla="*/ 1512 h 2280"/>
                  <a:gd name="T46" fmla="*/ 312 w 788"/>
                  <a:gd name="T47" fmla="*/ 1522 h 2280"/>
                  <a:gd name="T48" fmla="*/ 300 w 788"/>
                  <a:gd name="T49" fmla="*/ 1628 h 2280"/>
                  <a:gd name="T50" fmla="*/ 270 w 788"/>
                  <a:gd name="T51" fmla="*/ 1758 h 2280"/>
                  <a:gd name="T52" fmla="*/ 234 w 788"/>
                  <a:gd name="T53" fmla="*/ 2006 h 2280"/>
                  <a:gd name="T54" fmla="*/ 198 w 788"/>
                  <a:gd name="T55" fmla="*/ 2060 h 2280"/>
                  <a:gd name="T56" fmla="*/ 236 w 788"/>
                  <a:gd name="T57" fmla="*/ 2168 h 2280"/>
                  <a:gd name="T58" fmla="*/ 228 w 788"/>
                  <a:gd name="T59" fmla="*/ 2264 h 2280"/>
                  <a:gd name="T60" fmla="*/ 432 w 788"/>
                  <a:gd name="T61" fmla="*/ 2274 h 2280"/>
                  <a:gd name="T62" fmla="*/ 570 w 788"/>
                  <a:gd name="T63" fmla="*/ 2254 h 2280"/>
                  <a:gd name="T64" fmla="*/ 506 w 788"/>
                  <a:gd name="T65" fmla="*/ 2226 h 2280"/>
                  <a:gd name="T66" fmla="*/ 428 w 788"/>
                  <a:gd name="T67" fmla="*/ 2136 h 2280"/>
                  <a:gd name="T68" fmla="*/ 452 w 788"/>
                  <a:gd name="T69" fmla="*/ 2070 h 2280"/>
                  <a:gd name="T70" fmla="*/ 648 w 788"/>
                  <a:gd name="T71" fmla="*/ 1766 h 2280"/>
                  <a:gd name="T72" fmla="*/ 750 w 788"/>
                  <a:gd name="T73" fmla="*/ 1566 h 2280"/>
                  <a:gd name="T74" fmla="*/ 664 w 788"/>
                  <a:gd name="T75" fmla="*/ 1240 h 2280"/>
                  <a:gd name="T76" fmla="*/ 618 w 788"/>
                  <a:gd name="T77" fmla="*/ 1062 h 2280"/>
                  <a:gd name="T78" fmla="*/ 584 w 788"/>
                  <a:gd name="T79" fmla="*/ 948 h 2280"/>
                  <a:gd name="T80" fmla="*/ 648 w 788"/>
                  <a:gd name="T81" fmla="*/ 924 h 2280"/>
                  <a:gd name="T82" fmla="*/ 716 w 788"/>
                  <a:gd name="T83" fmla="*/ 944 h 2280"/>
                  <a:gd name="T84" fmla="*/ 758 w 788"/>
                  <a:gd name="T85" fmla="*/ 946 h 2280"/>
                  <a:gd name="T86" fmla="*/ 788 w 788"/>
                  <a:gd name="T87" fmla="*/ 874 h 2280"/>
                  <a:gd name="T88" fmla="*/ 238 w 788"/>
                  <a:gd name="T89" fmla="*/ 952 h 2280"/>
                  <a:gd name="T90" fmla="*/ 190 w 788"/>
                  <a:gd name="T91" fmla="*/ 884 h 2280"/>
                  <a:gd name="T92" fmla="*/ 210 w 788"/>
                  <a:gd name="T93" fmla="*/ 832 h 2280"/>
                  <a:gd name="T94" fmla="*/ 272 w 788"/>
                  <a:gd name="T95" fmla="*/ 738 h 2280"/>
                  <a:gd name="T96" fmla="*/ 274 w 788"/>
                  <a:gd name="T97" fmla="*/ 868 h 2280"/>
                  <a:gd name="T98" fmla="*/ 564 w 788"/>
                  <a:gd name="T99" fmla="*/ 1608 h 2280"/>
                  <a:gd name="T100" fmla="*/ 538 w 788"/>
                  <a:gd name="T101" fmla="*/ 1630 h 2280"/>
                  <a:gd name="T102" fmla="*/ 480 w 788"/>
                  <a:gd name="T103" fmla="*/ 1668 h 2280"/>
                  <a:gd name="T104" fmla="*/ 504 w 788"/>
                  <a:gd name="T105" fmla="*/ 1514 h 2280"/>
                  <a:gd name="T106" fmla="*/ 540 w 788"/>
                  <a:gd name="T107" fmla="*/ 1510 h 2280"/>
                  <a:gd name="T108" fmla="*/ 560 w 788"/>
                  <a:gd name="T109" fmla="*/ 1568 h 2280"/>
                  <a:gd name="T110" fmla="*/ 564 w 788"/>
                  <a:gd name="T111" fmla="*/ 816 h 2280"/>
                  <a:gd name="T112" fmla="*/ 546 w 788"/>
                  <a:gd name="T113" fmla="*/ 786 h 2280"/>
                  <a:gd name="T114" fmla="*/ 544 w 788"/>
                  <a:gd name="T115" fmla="*/ 722 h 2280"/>
                  <a:gd name="T116" fmla="*/ 584 w 788"/>
                  <a:gd name="T117" fmla="*/ 734 h 2280"/>
                  <a:gd name="T118" fmla="*/ 596 w 788"/>
                  <a:gd name="T119" fmla="*/ 712 h 2280"/>
                  <a:gd name="T120" fmla="*/ 606 w 788"/>
                  <a:gd name="T121" fmla="*/ 682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8" h="2280">
                    <a:moveTo>
                      <a:pt x="784" y="874"/>
                    </a:moveTo>
                    <a:lnTo>
                      <a:pt x="784" y="874"/>
                    </a:lnTo>
                    <a:lnTo>
                      <a:pt x="774" y="870"/>
                    </a:lnTo>
                    <a:lnTo>
                      <a:pt x="768" y="868"/>
                    </a:lnTo>
                    <a:lnTo>
                      <a:pt x="760" y="870"/>
                    </a:lnTo>
                    <a:lnTo>
                      <a:pt x="752" y="868"/>
                    </a:lnTo>
                    <a:lnTo>
                      <a:pt x="752" y="868"/>
                    </a:lnTo>
                    <a:lnTo>
                      <a:pt x="748" y="864"/>
                    </a:lnTo>
                    <a:lnTo>
                      <a:pt x="740" y="858"/>
                    </a:lnTo>
                    <a:lnTo>
                      <a:pt x="740" y="858"/>
                    </a:lnTo>
                    <a:lnTo>
                      <a:pt x="714" y="848"/>
                    </a:lnTo>
                    <a:lnTo>
                      <a:pt x="692" y="842"/>
                    </a:lnTo>
                    <a:lnTo>
                      <a:pt x="692" y="842"/>
                    </a:lnTo>
                    <a:lnTo>
                      <a:pt x="692" y="838"/>
                    </a:lnTo>
                    <a:lnTo>
                      <a:pt x="694" y="832"/>
                    </a:lnTo>
                    <a:lnTo>
                      <a:pt x="694" y="832"/>
                    </a:lnTo>
                    <a:lnTo>
                      <a:pt x="694" y="828"/>
                    </a:lnTo>
                    <a:lnTo>
                      <a:pt x="690" y="822"/>
                    </a:lnTo>
                    <a:lnTo>
                      <a:pt x="684" y="816"/>
                    </a:lnTo>
                    <a:lnTo>
                      <a:pt x="684" y="816"/>
                    </a:lnTo>
                    <a:lnTo>
                      <a:pt x="662" y="802"/>
                    </a:lnTo>
                    <a:lnTo>
                      <a:pt x="662" y="802"/>
                    </a:lnTo>
                    <a:lnTo>
                      <a:pt x="654" y="800"/>
                    </a:lnTo>
                    <a:lnTo>
                      <a:pt x="650" y="800"/>
                    </a:lnTo>
                    <a:lnTo>
                      <a:pt x="634" y="794"/>
                    </a:lnTo>
                    <a:lnTo>
                      <a:pt x="634" y="794"/>
                    </a:lnTo>
                    <a:lnTo>
                      <a:pt x="612" y="694"/>
                    </a:lnTo>
                    <a:lnTo>
                      <a:pt x="612" y="694"/>
                    </a:lnTo>
                    <a:lnTo>
                      <a:pt x="608" y="654"/>
                    </a:lnTo>
                    <a:lnTo>
                      <a:pt x="604" y="630"/>
                    </a:lnTo>
                    <a:lnTo>
                      <a:pt x="604" y="630"/>
                    </a:lnTo>
                    <a:lnTo>
                      <a:pt x="608" y="618"/>
                    </a:lnTo>
                    <a:lnTo>
                      <a:pt x="608" y="608"/>
                    </a:lnTo>
                    <a:lnTo>
                      <a:pt x="606" y="596"/>
                    </a:lnTo>
                    <a:lnTo>
                      <a:pt x="606" y="596"/>
                    </a:lnTo>
                    <a:lnTo>
                      <a:pt x="598" y="582"/>
                    </a:lnTo>
                    <a:lnTo>
                      <a:pt x="586" y="562"/>
                    </a:lnTo>
                    <a:lnTo>
                      <a:pt x="566" y="528"/>
                    </a:lnTo>
                    <a:lnTo>
                      <a:pt x="566" y="528"/>
                    </a:lnTo>
                    <a:lnTo>
                      <a:pt x="554" y="504"/>
                    </a:lnTo>
                    <a:lnTo>
                      <a:pt x="546" y="488"/>
                    </a:lnTo>
                    <a:lnTo>
                      <a:pt x="540" y="472"/>
                    </a:lnTo>
                    <a:lnTo>
                      <a:pt x="540" y="472"/>
                    </a:lnTo>
                    <a:lnTo>
                      <a:pt x="534" y="454"/>
                    </a:lnTo>
                    <a:lnTo>
                      <a:pt x="524" y="436"/>
                    </a:lnTo>
                    <a:lnTo>
                      <a:pt x="514" y="416"/>
                    </a:lnTo>
                    <a:lnTo>
                      <a:pt x="514" y="416"/>
                    </a:lnTo>
                    <a:lnTo>
                      <a:pt x="514" y="404"/>
                    </a:lnTo>
                    <a:lnTo>
                      <a:pt x="516" y="392"/>
                    </a:lnTo>
                    <a:lnTo>
                      <a:pt x="520" y="378"/>
                    </a:lnTo>
                    <a:lnTo>
                      <a:pt x="520" y="378"/>
                    </a:lnTo>
                    <a:lnTo>
                      <a:pt x="528" y="348"/>
                    </a:lnTo>
                    <a:lnTo>
                      <a:pt x="530" y="332"/>
                    </a:lnTo>
                    <a:lnTo>
                      <a:pt x="530" y="332"/>
                    </a:lnTo>
                    <a:lnTo>
                      <a:pt x="538" y="330"/>
                    </a:lnTo>
                    <a:lnTo>
                      <a:pt x="546" y="326"/>
                    </a:lnTo>
                    <a:lnTo>
                      <a:pt x="554" y="316"/>
                    </a:lnTo>
                    <a:lnTo>
                      <a:pt x="554" y="316"/>
                    </a:lnTo>
                    <a:lnTo>
                      <a:pt x="564" y="300"/>
                    </a:lnTo>
                    <a:lnTo>
                      <a:pt x="576" y="286"/>
                    </a:lnTo>
                    <a:lnTo>
                      <a:pt x="576" y="286"/>
                    </a:lnTo>
                    <a:lnTo>
                      <a:pt x="582" y="276"/>
                    </a:lnTo>
                    <a:lnTo>
                      <a:pt x="584" y="264"/>
                    </a:lnTo>
                    <a:lnTo>
                      <a:pt x="590" y="242"/>
                    </a:lnTo>
                    <a:lnTo>
                      <a:pt x="590" y="242"/>
                    </a:lnTo>
                    <a:lnTo>
                      <a:pt x="594" y="232"/>
                    </a:lnTo>
                    <a:lnTo>
                      <a:pt x="596" y="222"/>
                    </a:lnTo>
                    <a:lnTo>
                      <a:pt x="598" y="204"/>
                    </a:lnTo>
                    <a:lnTo>
                      <a:pt x="598" y="204"/>
                    </a:lnTo>
                    <a:lnTo>
                      <a:pt x="602" y="194"/>
                    </a:lnTo>
                    <a:lnTo>
                      <a:pt x="604" y="188"/>
                    </a:lnTo>
                    <a:lnTo>
                      <a:pt x="604" y="188"/>
                    </a:lnTo>
                    <a:lnTo>
                      <a:pt x="606" y="168"/>
                    </a:lnTo>
                    <a:lnTo>
                      <a:pt x="608" y="140"/>
                    </a:lnTo>
                    <a:lnTo>
                      <a:pt x="608" y="140"/>
                    </a:lnTo>
                    <a:lnTo>
                      <a:pt x="608" y="128"/>
                    </a:lnTo>
                    <a:lnTo>
                      <a:pt x="606" y="110"/>
                    </a:lnTo>
                    <a:lnTo>
                      <a:pt x="602" y="92"/>
                    </a:lnTo>
                    <a:lnTo>
                      <a:pt x="596" y="78"/>
                    </a:lnTo>
                    <a:lnTo>
                      <a:pt x="596" y="78"/>
                    </a:lnTo>
                    <a:lnTo>
                      <a:pt x="588" y="66"/>
                    </a:lnTo>
                    <a:lnTo>
                      <a:pt x="582" y="56"/>
                    </a:lnTo>
                    <a:lnTo>
                      <a:pt x="568" y="40"/>
                    </a:lnTo>
                    <a:lnTo>
                      <a:pt x="568" y="40"/>
                    </a:lnTo>
                    <a:lnTo>
                      <a:pt x="556" y="28"/>
                    </a:lnTo>
                    <a:lnTo>
                      <a:pt x="546" y="16"/>
                    </a:lnTo>
                    <a:lnTo>
                      <a:pt x="546" y="16"/>
                    </a:lnTo>
                    <a:lnTo>
                      <a:pt x="540" y="12"/>
                    </a:lnTo>
                    <a:lnTo>
                      <a:pt x="530" y="8"/>
                    </a:lnTo>
                    <a:lnTo>
                      <a:pt x="512" y="2"/>
                    </a:lnTo>
                    <a:lnTo>
                      <a:pt x="512" y="2"/>
                    </a:lnTo>
                    <a:lnTo>
                      <a:pt x="500" y="0"/>
                    </a:lnTo>
                    <a:lnTo>
                      <a:pt x="488" y="2"/>
                    </a:lnTo>
                    <a:lnTo>
                      <a:pt x="488" y="2"/>
                    </a:lnTo>
                    <a:lnTo>
                      <a:pt x="472" y="6"/>
                    </a:lnTo>
                    <a:lnTo>
                      <a:pt x="472" y="6"/>
                    </a:lnTo>
                    <a:lnTo>
                      <a:pt x="460" y="4"/>
                    </a:lnTo>
                    <a:lnTo>
                      <a:pt x="450" y="6"/>
                    </a:lnTo>
                    <a:lnTo>
                      <a:pt x="446" y="6"/>
                    </a:lnTo>
                    <a:lnTo>
                      <a:pt x="440" y="8"/>
                    </a:lnTo>
                    <a:lnTo>
                      <a:pt x="440" y="8"/>
                    </a:lnTo>
                    <a:lnTo>
                      <a:pt x="420" y="22"/>
                    </a:lnTo>
                    <a:lnTo>
                      <a:pt x="412" y="28"/>
                    </a:lnTo>
                    <a:lnTo>
                      <a:pt x="404" y="38"/>
                    </a:lnTo>
                    <a:lnTo>
                      <a:pt x="404" y="38"/>
                    </a:lnTo>
                    <a:lnTo>
                      <a:pt x="396" y="60"/>
                    </a:lnTo>
                    <a:lnTo>
                      <a:pt x="392" y="70"/>
                    </a:lnTo>
                    <a:lnTo>
                      <a:pt x="390" y="80"/>
                    </a:lnTo>
                    <a:lnTo>
                      <a:pt x="390" y="80"/>
                    </a:lnTo>
                    <a:lnTo>
                      <a:pt x="384" y="118"/>
                    </a:lnTo>
                    <a:lnTo>
                      <a:pt x="384" y="118"/>
                    </a:lnTo>
                    <a:lnTo>
                      <a:pt x="384" y="140"/>
                    </a:lnTo>
                    <a:lnTo>
                      <a:pt x="384" y="154"/>
                    </a:lnTo>
                    <a:lnTo>
                      <a:pt x="384" y="154"/>
                    </a:lnTo>
                    <a:lnTo>
                      <a:pt x="380" y="154"/>
                    </a:lnTo>
                    <a:lnTo>
                      <a:pt x="374" y="154"/>
                    </a:lnTo>
                    <a:lnTo>
                      <a:pt x="372" y="154"/>
                    </a:lnTo>
                    <a:lnTo>
                      <a:pt x="370" y="156"/>
                    </a:lnTo>
                    <a:lnTo>
                      <a:pt x="368" y="160"/>
                    </a:lnTo>
                    <a:lnTo>
                      <a:pt x="368" y="166"/>
                    </a:lnTo>
                    <a:lnTo>
                      <a:pt x="368" y="166"/>
                    </a:lnTo>
                    <a:lnTo>
                      <a:pt x="372" y="190"/>
                    </a:lnTo>
                    <a:lnTo>
                      <a:pt x="378" y="210"/>
                    </a:lnTo>
                    <a:lnTo>
                      <a:pt x="378" y="210"/>
                    </a:lnTo>
                    <a:lnTo>
                      <a:pt x="380" y="218"/>
                    </a:lnTo>
                    <a:lnTo>
                      <a:pt x="384" y="222"/>
                    </a:lnTo>
                    <a:lnTo>
                      <a:pt x="390" y="230"/>
                    </a:lnTo>
                    <a:lnTo>
                      <a:pt x="390" y="230"/>
                    </a:lnTo>
                    <a:lnTo>
                      <a:pt x="394" y="236"/>
                    </a:lnTo>
                    <a:lnTo>
                      <a:pt x="398" y="238"/>
                    </a:lnTo>
                    <a:lnTo>
                      <a:pt x="402" y="282"/>
                    </a:lnTo>
                    <a:lnTo>
                      <a:pt x="402" y="282"/>
                    </a:lnTo>
                    <a:lnTo>
                      <a:pt x="400" y="282"/>
                    </a:lnTo>
                    <a:lnTo>
                      <a:pt x="392" y="290"/>
                    </a:lnTo>
                    <a:lnTo>
                      <a:pt x="392" y="290"/>
                    </a:lnTo>
                    <a:lnTo>
                      <a:pt x="380" y="304"/>
                    </a:lnTo>
                    <a:lnTo>
                      <a:pt x="374" y="314"/>
                    </a:lnTo>
                    <a:lnTo>
                      <a:pt x="374" y="314"/>
                    </a:lnTo>
                    <a:lnTo>
                      <a:pt x="360" y="314"/>
                    </a:lnTo>
                    <a:lnTo>
                      <a:pt x="360" y="314"/>
                    </a:lnTo>
                    <a:lnTo>
                      <a:pt x="354" y="314"/>
                    </a:lnTo>
                    <a:lnTo>
                      <a:pt x="352" y="316"/>
                    </a:lnTo>
                    <a:lnTo>
                      <a:pt x="344" y="328"/>
                    </a:lnTo>
                    <a:lnTo>
                      <a:pt x="344" y="328"/>
                    </a:lnTo>
                    <a:lnTo>
                      <a:pt x="334" y="342"/>
                    </a:lnTo>
                    <a:lnTo>
                      <a:pt x="324" y="354"/>
                    </a:lnTo>
                    <a:lnTo>
                      <a:pt x="324" y="354"/>
                    </a:lnTo>
                    <a:lnTo>
                      <a:pt x="306" y="376"/>
                    </a:lnTo>
                    <a:lnTo>
                      <a:pt x="282" y="410"/>
                    </a:lnTo>
                    <a:lnTo>
                      <a:pt x="282" y="410"/>
                    </a:lnTo>
                    <a:lnTo>
                      <a:pt x="266" y="434"/>
                    </a:lnTo>
                    <a:lnTo>
                      <a:pt x="260" y="444"/>
                    </a:lnTo>
                    <a:lnTo>
                      <a:pt x="256" y="460"/>
                    </a:lnTo>
                    <a:lnTo>
                      <a:pt x="256" y="460"/>
                    </a:lnTo>
                    <a:lnTo>
                      <a:pt x="250" y="496"/>
                    </a:lnTo>
                    <a:lnTo>
                      <a:pt x="248" y="528"/>
                    </a:lnTo>
                    <a:lnTo>
                      <a:pt x="248" y="528"/>
                    </a:lnTo>
                    <a:lnTo>
                      <a:pt x="248" y="546"/>
                    </a:lnTo>
                    <a:lnTo>
                      <a:pt x="248" y="558"/>
                    </a:lnTo>
                    <a:lnTo>
                      <a:pt x="248" y="558"/>
                    </a:lnTo>
                    <a:lnTo>
                      <a:pt x="244" y="584"/>
                    </a:lnTo>
                    <a:lnTo>
                      <a:pt x="244" y="584"/>
                    </a:lnTo>
                    <a:lnTo>
                      <a:pt x="234" y="628"/>
                    </a:lnTo>
                    <a:lnTo>
                      <a:pt x="234" y="628"/>
                    </a:lnTo>
                    <a:lnTo>
                      <a:pt x="228" y="652"/>
                    </a:lnTo>
                    <a:lnTo>
                      <a:pt x="220" y="676"/>
                    </a:lnTo>
                    <a:lnTo>
                      <a:pt x="212" y="698"/>
                    </a:lnTo>
                    <a:lnTo>
                      <a:pt x="206" y="722"/>
                    </a:lnTo>
                    <a:lnTo>
                      <a:pt x="206" y="722"/>
                    </a:lnTo>
                    <a:lnTo>
                      <a:pt x="200" y="748"/>
                    </a:lnTo>
                    <a:lnTo>
                      <a:pt x="192" y="772"/>
                    </a:lnTo>
                    <a:lnTo>
                      <a:pt x="192" y="772"/>
                    </a:lnTo>
                    <a:lnTo>
                      <a:pt x="188" y="784"/>
                    </a:lnTo>
                    <a:lnTo>
                      <a:pt x="186" y="796"/>
                    </a:lnTo>
                    <a:lnTo>
                      <a:pt x="184" y="810"/>
                    </a:lnTo>
                    <a:lnTo>
                      <a:pt x="180" y="820"/>
                    </a:lnTo>
                    <a:lnTo>
                      <a:pt x="180" y="820"/>
                    </a:lnTo>
                    <a:lnTo>
                      <a:pt x="168" y="818"/>
                    </a:lnTo>
                    <a:lnTo>
                      <a:pt x="168" y="818"/>
                    </a:lnTo>
                    <a:lnTo>
                      <a:pt x="166" y="830"/>
                    </a:lnTo>
                    <a:lnTo>
                      <a:pt x="164" y="840"/>
                    </a:lnTo>
                    <a:lnTo>
                      <a:pt x="164" y="840"/>
                    </a:lnTo>
                    <a:lnTo>
                      <a:pt x="180" y="844"/>
                    </a:lnTo>
                    <a:lnTo>
                      <a:pt x="180" y="844"/>
                    </a:lnTo>
                    <a:lnTo>
                      <a:pt x="176" y="862"/>
                    </a:lnTo>
                    <a:lnTo>
                      <a:pt x="176" y="874"/>
                    </a:lnTo>
                    <a:lnTo>
                      <a:pt x="174" y="886"/>
                    </a:lnTo>
                    <a:lnTo>
                      <a:pt x="174" y="886"/>
                    </a:lnTo>
                    <a:lnTo>
                      <a:pt x="162" y="886"/>
                    </a:lnTo>
                    <a:lnTo>
                      <a:pt x="162" y="886"/>
                    </a:lnTo>
                    <a:lnTo>
                      <a:pt x="160" y="886"/>
                    </a:lnTo>
                    <a:lnTo>
                      <a:pt x="156" y="888"/>
                    </a:lnTo>
                    <a:lnTo>
                      <a:pt x="154" y="894"/>
                    </a:lnTo>
                    <a:lnTo>
                      <a:pt x="154" y="902"/>
                    </a:lnTo>
                    <a:lnTo>
                      <a:pt x="154" y="902"/>
                    </a:lnTo>
                    <a:lnTo>
                      <a:pt x="152" y="922"/>
                    </a:lnTo>
                    <a:lnTo>
                      <a:pt x="154" y="932"/>
                    </a:lnTo>
                    <a:lnTo>
                      <a:pt x="154" y="932"/>
                    </a:lnTo>
                    <a:lnTo>
                      <a:pt x="146" y="932"/>
                    </a:lnTo>
                    <a:lnTo>
                      <a:pt x="130" y="930"/>
                    </a:lnTo>
                    <a:lnTo>
                      <a:pt x="130" y="930"/>
                    </a:lnTo>
                    <a:lnTo>
                      <a:pt x="120" y="932"/>
                    </a:lnTo>
                    <a:lnTo>
                      <a:pt x="112" y="936"/>
                    </a:lnTo>
                    <a:lnTo>
                      <a:pt x="106" y="942"/>
                    </a:lnTo>
                    <a:lnTo>
                      <a:pt x="106" y="942"/>
                    </a:lnTo>
                    <a:lnTo>
                      <a:pt x="102" y="940"/>
                    </a:lnTo>
                    <a:lnTo>
                      <a:pt x="98" y="938"/>
                    </a:lnTo>
                    <a:lnTo>
                      <a:pt x="90" y="938"/>
                    </a:lnTo>
                    <a:lnTo>
                      <a:pt x="90" y="938"/>
                    </a:lnTo>
                    <a:lnTo>
                      <a:pt x="82" y="938"/>
                    </a:lnTo>
                    <a:lnTo>
                      <a:pt x="74" y="938"/>
                    </a:lnTo>
                    <a:lnTo>
                      <a:pt x="62" y="940"/>
                    </a:lnTo>
                    <a:lnTo>
                      <a:pt x="48" y="950"/>
                    </a:lnTo>
                    <a:lnTo>
                      <a:pt x="48" y="950"/>
                    </a:lnTo>
                    <a:lnTo>
                      <a:pt x="34" y="962"/>
                    </a:lnTo>
                    <a:lnTo>
                      <a:pt x="24" y="972"/>
                    </a:lnTo>
                    <a:lnTo>
                      <a:pt x="14" y="988"/>
                    </a:lnTo>
                    <a:lnTo>
                      <a:pt x="14" y="988"/>
                    </a:lnTo>
                    <a:lnTo>
                      <a:pt x="12" y="994"/>
                    </a:lnTo>
                    <a:lnTo>
                      <a:pt x="12" y="1004"/>
                    </a:lnTo>
                    <a:lnTo>
                      <a:pt x="12" y="1014"/>
                    </a:lnTo>
                    <a:lnTo>
                      <a:pt x="12" y="1014"/>
                    </a:lnTo>
                    <a:lnTo>
                      <a:pt x="10" y="1018"/>
                    </a:lnTo>
                    <a:lnTo>
                      <a:pt x="4" y="1026"/>
                    </a:lnTo>
                    <a:lnTo>
                      <a:pt x="0" y="1038"/>
                    </a:lnTo>
                    <a:lnTo>
                      <a:pt x="0" y="1046"/>
                    </a:lnTo>
                    <a:lnTo>
                      <a:pt x="0" y="1054"/>
                    </a:lnTo>
                    <a:lnTo>
                      <a:pt x="0" y="1054"/>
                    </a:lnTo>
                    <a:lnTo>
                      <a:pt x="16" y="1104"/>
                    </a:lnTo>
                    <a:lnTo>
                      <a:pt x="24" y="1130"/>
                    </a:lnTo>
                    <a:lnTo>
                      <a:pt x="34" y="1150"/>
                    </a:lnTo>
                    <a:lnTo>
                      <a:pt x="34" y="1150"/>
                    </a:lnTo>
                    <a:lnTo>
                      <a:pt x="42" y="1162"/>
                    </a:lnTo>
                    <a:lnTo>
                      <a:pt x="52" y="1170"/>
                    </a:lnTo>
                    <a:lnTo>
                      <a:pt x="62" y="1174"/>
                    </a:lnTo>
                    <a:lnTo>
                      <a:pt x="70" y="1178"/>
                    </a:lnTo>
                    <a:lnTo>
                      <a:pt x="70" y="1178"/>
                    </a:lnTo>
                    <a:lnTo>
                      <a:pt x="78" y="1180"/>
                    </a:lnTo>
                    <a:lnTo>
                      <a:pt x="86" y="1182"/>
                    </a:lnTo>
                    <a:lnTo>
                      <a:pt x="92" y="1182"/>
                    </a:lnTo>
                    <a:lnTo>
                      <a:pt x="92" y="1182"/>
                    </a:lnTo>
                    <a:lnTo>
                      <a:pt x="92" y="1184"/>
                    </a:lnTo>
                    <a:lnTo>
                      <a:pt x="92" y="1188"/>
                    </a:lnTo>
                    <a:lnTo>
                      <a:pt x="94" y="1196"/>
                    </a:lnTo>
                    <a:lnTo>
                      <a:pt x="102" y="1202"/>
                    </a:lnTo>
                    <a:lnTo>
                      <a:pt x="102" y="1202"/>
                    </a:lnTo>
                    <a:lnTo>
                      <a:pt x="112" y="1208"/>
                    </a:lnTo>
                    <a:lnTo>
                      <a:pt x="122" y="1210"/>
                    </a:lnTo>
                    <a:lnTo>
                      <a:pt x="132" y="1212"/>
                    </a:lnTo>
                    <a:lnTo>
                      <a:pt x="132" y="1212"/>
                    </a:lnTo>
                    <a:lnTo>
                      <a:pt x="130" y="1216"/>
                    </a:lnTo>
                    <a:lnTo>
                      <a:pt x="130" y="1230"/>
                    </a:lnTo>
                    <a:lnTo>
                      <a:pt x="132" y="1248"/>
                    </a:lnTo>
                    <a:lnTo>
                      <a:pt x="136" y="1258"/>
                    </a:lnTo>
                    <a:lnTo>
                      <a:pt x="140" y="1270"/>
                    </a:lnTo>
                    <a:lnTo>
                      <a:pt x="140" y="1270"/>
                    </a:lnTo>
                    <a:lnTo>
                      <a:pt x="156" y="1306"/>
                    </a:lnTo>
                    <a:lnTo>
                      <a:pt x="164" y="1320"/>
                    </a:lnTo>
                    <a:lnTo>
                      <a:pt x="176" y="1342"/>
                    </a:lnTo>
                    <a:lnTo>
                      <a:pt x="176" y="1342"/>
                    </a:lnTo>
                    <a:lnTo>
                      <a:pt x="190" y="1364"/>
                    </a:lnTo>
                    <a:lnTo>
                      <a:pt x="200" y="1384"/>
                    </a:lnTo>
                    <a:lnTo>
                      <a:pt x="210" y="1402"/>
                    </a:lnTo>
                    <a:lnTo>
                      <a:pt x="222" y="1420"/>
                    </a:lnTo>
                    <a:lnTo>
                      <a:pt x="222" y="1420"/>
                    </a:lnTo>
                    <a:lnTo>
                      <a:pt x="234" y="1434"/>
                    </a:lnTo>
                    <a:lnTo>
                      <a:pt x="244" y="1444"/>
                    </a:lnTo>
                    <a:lnTo>
                      <a:pt x="248" y="1448"/>
                    </a:lnTo>
                    <a:lnTo>
                      <a:pt x="250" y="1452"/>
                    </a:lnTo>
                    <a:lnTo>
                      <a:pt x="250" y="1458"/>
                    </a:lnTo>
                    <a:lnTo>
                      <a:pt x="250" y="1464"/>
                    </a:lnTo>
                    <a:lnTo>
                      <a:pt x="250" y="1464"/>
                    </a:lnTo>
                    <a:lnTo>
                      <a:pt x="246" y="1476"/>
                    </a:lnTo>
                    <a:lnTo>
                      <a:pt x="244" y="1488"/>
                    </a:lnTo>
                    <a:lnTo>
                      <a:pt x="242" y="1498"/>
                    </a:lnTo>
                    <a:lnTo>
                      <a:pt x="246" y="1512"/>
                    </a:lnTo>
                    <a:lnTo>
                      <a:pt x="246" y="1512"/>
                    </a:lnTo>
                    <a:lnTo>
                      <a:pt x="252" y="1526"/>
                    </a:lnTo>
                    <a:lnTo>
                      <a:pt x="256" y="1536"/>
                    </a:lnTo>
                    <a:lnTo>
                      <a:pt x="260" y="1540"/>
                    </a:lnTo>
                    <a:lnTo>
                      <a:pt x="264" y="1542"/>
                    </a:lnTo>
                    <a:lnTo>
                      <a:pt x="268" y="1544"/>
                    </a:lnTo>
                    <a:lnTo>
                      <a:pt x="276" y="1544"/>
                    </a:lnTo>
                    <a:lnTo>
                      <a:pt x="276" y="1544"/>
                    </a:lnTo>
                    <a:lnTo>
                      <a:pt x="284" y="1542"/>
                    </a:lnTo>
                    <a:lnTo>
                      <a:pt x="292" y="1540"/>
                    </a:lnTo>
                    <a:lnTo>
                      <a:pt x="304" y="1530"/>
                    </a:lnTo>
                    <a:lnTo>
                      <a:pt x="312" y="1522"/>
                    </a:lnTo>
                    <a:lnTo>
                      <a:pt x="316" y="1516"/>
                    </a:lnTo>
                    <a:lnTo>
                      <a:pt x="316" y="1516"/>
                    </a:lnTo>
                    <a:lnTo>
                      <a:pt x="316" y="1516"/>
                    </a:lnTo>
                    <a:lnTo>
                      <a:pt x="318" y="1520"/>
                    </a:lnTo>
                    <a:lnTo>
                      <a:pt x="318" y="1528"/>
                    </a:lnTo>
                    <a:lnTo>
                      <a:pt x="316" y="1540"/>
                    </a:lnTo>
                    <a:lnTo>
                      <a:pt x="316" y="1540"/>
                    </a:lnTo>
                    <a:lnTo>
                      <a:pt x="312" y="1570"/>
                    </a:lnTo>
                    <a:lnTo>
                      <a:pt x="308" y="1592"/>
                    </a:lnTo>
                    <a:lnTo>
                      <a:pt x="308" y="1592"/>
                    </a:lnTo>
                    <a:lnTo>
                      <a:pt x="304" y="1606"/>
                    </a:lnTo>
                    <a:lnTo>
                      <a:pt x="300" y="1628"/>
                    </a:lnTo>
                    <a:lnTo>
                      <a:pt x="300" y="1628"/>
                    </a:lnTo>
                    <a:lnTo>
                      <a:pt x="298" y="1644"/>
                    </a:lnTo>
                    <a:lnTo>
                      <a:pt x="294" y="1656"/>
                    </a:lnTo>
                    <a:lnTo>
                      <a:pt x="292" y="1664"/>
                    </a:lnTo>
                    <a:lnTo>
                      <a:pt x="292" y="1670"/>
                    </a:lnTo>
                    <a:lnTo>
                      <a:pt x="292" y="1670"/>
                    </a:lnTo>
                    <a:lnTo>
                      <a:pt x="292" y="1674"/>
                    </a:lnTo>
                    <a:lnTo>
                      <a:pt x="290" y="1678"/>
                    </a:lnTo>
                    <a:lnTo>
                      <a:pt x="288" y="1686"/>
                    </a:lnTo>
                    <a:lnTo>
                      <a:pt x="284" y="1696"/>
                    </a:lnTo>
                    <a:lnTo>
                      <a:pt x="284" y="1696"/>
                    </a:lnTo>
                    <a:lnTo>
                      <a:pt x="270" y="1758"/>
                    </a:lnTo>
                    <a:lnTo>
                      <a:pt x="270" y="1758"/>
                    </a:lnTo>
                    <a:lnTo>
                      <a:pt x="264" y="1784"/>
                    </a:lnTo>
                    <a:lnTo>
                      <a:pt x="260" y="1810"/>
                    </a:lnTo>
                    <a:lnTo>
                      <a:pt x="252" y="1870"/>
                    </a:lnTo>
                    <a:lnTo>
                      <a:pt x="252" y="1870"/>
                    </a:lnTo>
                    <a:lnTo>
                      <a:pt x="246" y="1906"/>
                    </a:lnTo>
                    <a:lnTo>
                      <a:pt x="242" y="1948"/>
                    </a:lnTo>
                    <a:lnTo>
                      <a:pt x="238" y="1994"/>
                    </a:lnTo>
                    <a:lnTo>
                      <a:pt x="238" y="1994"/>
                    </a:lnTo>
                    <a:lnTo>
                      <a:pt x="238" y="2000"/>
                    </a:lnTo>
                    <a:lnTo>
                      <a:pt x="236" y="2004"/>
                    </a:lnTo>
                    <a:lnTo>
                      <a:pt x="234" y="2006"/>
                    </a:lnTo>
                    <a:lnTo>
                      <a:pt x="234" y="2006"/>
                    </a:lnTo>
                    <a:lnTo>
                      <a:pt x="224" y="2010"/>
                    </a:lnTo>
                    <a:lnTo>
                      <a:pt x="220" y="2012"/>
                    </a:lnTo>
                    <a:lnTo>
                      <a:pt x="218" y="2016"/>
                    </a:lnTo>
                    <a:lnTo>
                      <a:pt x="218" y="2016"/>
                    </a:lnTo>
                    <a:lnTo>
                      <a:pt x="216" y="2026"/>
                    </a:lnTo>
                    <a:lnTo>
                      <a:pt x="214" y="2030"/>
                    </a:lnTo>
                    <a:lnTo>
                      <a:pt x="210" y="2036"/>
                    </a:lnTo>
                    <a:lnTo>
                      <a:pt x="210" y="2036"/>
                    </a:lnTo>
                    <a:lnTo>
                      <a:pt x="200" y="2048"/>
                    </a:lnTo>
                    <a:lnTo>
                      <a:pt x="196" y="2054"/>
                    </a:lnTo>
                    <a:lnTo>
                      <a:pt x="198" y="2060"/>
                    </a:lnTo>
                    <a:lnTo>
                      <a:pt x="198" y="2060"/>
                    </a:lnTo>
                    <a:lnTo>
                      <a:pt x="200" y="2066"/>
                    </a:lnTo>
                    <a:lnTo>
                      <a:pt x="204" y="2072"/>
                    </a:lnTo>
                    <a:lnTo>
                      <a:pt x="218" y="2086"/>
                    </a:lnTo>
                    <a:lnTo>
                      <a:pt x="234" y="2100"/>
                    </a:lnTo>
                    <a:lnTo>
                      <a:pt x="234" y="2100"/>
                    </a:lnTo>
                    <a:lnTo>
                      <a:pt x="238" y="2114"/>
                    </a:lnTo>
                    <a:lnTo>
                      <a:pt x="242" y="2142"/>
                    </a:lnTo>
                    <a:lnTo>
                      <a:pt x="242" y="2142"/>
                    </a:lnTo>
                    <a:lnTo>
                      <a:pt x="242" y="2154"/>
                    </a:lnTo>
                    <a:lnTo>
                      <a:pt x="240" y="2160"/>
                    </a:lnTo>
                    <a:lnTo>
                      <a:pt x="236" y="2168"/>
                    </a:lnTo>
                    <a:lnTo>
                      <a:pt x="232" y="2180"/>
                    </a:lnTo>
                    <a:lnTo>
                      <a:pt x="232" y="2180"/>
                    </a:lnTo>
                    <a:lnTo>
                      <a:pt x="226" y="2204"/>
                    </a:lnTo>
                    <a:lnTo>
                      <a:pt x="222" y="2222"/>
                    </a:lnTo>
                    <a:lnTo>
                      <a:pt x="222" y="2222"/>
                    </a:lnTo>
                    <a:lnTo>
                      <a:pt x="222" y="2230"/>
                    </a:lnTo>
                    <a:lnTo>
                      <a:pt x="224" y="2234"/>
                    </a:lnTo>
                    <a:lnTo>
                      <a:pt x="228" y="2238"/>
                    </a:lnTo>
                    <a:lnTo>
                      <a:pt x="228" y="2238"/>
                    </a:lnTo>
                    <a:lnTo>
                      <a:pt x="228" y="2242"/>
                    </a:lnTo>
                    <a:lnTo>
                      <a:pt x="226" y="2252"/>
                    </a:lnTo>
                    <a:lnTo>
                      <a:pt x="228" y="2264"/>
                    </a:lnTo>
                    <a:lnTo>
                      <a:pt x="230" y="2270"/>
                    </a:lnTo>
                    <a:lnTo>
                      <a:pt x="234" y="2274"/>
                    </a:lnTo>
                    <a:lnTo>
                      <a:pt x="234" y="2274"/>
                    </a:lnTo>
                    <a:lnTo>
                      <a:pt x="242" y="2276"/>
                    </a:lnTo>
                    <a:lnTo>
                      <a:pt x="256" y="2278"/>
                    </a:lnTo>
                    <a:lnTo>
                      <a:pt x="294" y="2278"/>
                    </a:lnTo>
                    <a:lnTo>
                      <a:pt x="336" y="2278"/>
                    </a:lnTo>
                    <a:lnTo>
                      <a:pt x="368" y="2276"/>
                    </a:lnTo>
                    <a:lnTo>
                      <a:pt x="368" y="2276"/>
                    </a:lnTo>
                    <a:lnTo>
                      <a:pt x="388" y="2274"/>
                    </a:lnTo>
                    <a:lnTo>
                      <a:pt x="410" y="2274"/>
                    </a:lnTo>
                    <a:lnTo>
                      <a:pt x="432" y="2274"/>
                    </a:lnTo>
                    <a:lnTo>
                      <a:pt x="456" y="2276"/>
                    </a:lnTo>
                    <a:lnTo>
                      <a:pt x="456" y="2276"/>
                    </a:lnTo>
                    <a:lnTo>
                      <a:pt x="480" y="2278"/>
                    </a:lnTo>
                    <a:lnTo>
                      <a:pt x="504" y="2280"/>
                    </a:lnTo>
                    <a:lnTo>
                      <a:pt x="538" y="2278"/>
                    </a:lnTo>
                    <a:lnTo>
                      <a:pt x="538" y="2278"/>
                    </a:lnTo>
                    <a:lnTo>
                      <a:pt x="548" y="2278"/>
                    </a:lnTo>
                    <a:lnTo>
                      <a:pt x="554" y="2276"/>
                    </a:lnTo>
                    <a:lnTo>
                      <a:pt x="560" y="2274"/>
                    </a:lnTo>
                    <a:lnTo>
                      <a:pt x="564" y="2266"/>
                    </a:lnTo>
                    <a:lnTo>
                      <a:pt x="564" y="2266"/>
                    </a:lnTo>
                    <a:lnTo>
                      <a:pt x="570" y="2254"/>
                    </a:lnTo>
                    <a:lnTo>
                      <a:pt x="572" y="2246"/>
                    </a:lnTo>
                    <a:lnTo>
                      <a:pt x="570" y="2242"/>
                    </a:lnTo>
                    <a:lnTo>
                      <a:pt x="568" y="2238"/>
                    </a:lnTo>
                    <a:lnTo>
                      <a:pt x="566" y="2238"/>
                    </a:lnTo>
                    <a:lnTo>
                      <a:pt x="562" y="2236"/>
                    </a:lnTo>
                    <a:lnTo>
                      <a:pt x="562" y="2236"/>
                    </a:lnTo>
                    <a:lnTo>
                      <a:pt x="548" y="2236"/>
                    </a:lnTo>
                    <a:lnTo>
                      <a:pt x="534" y="2236"/>
                    </a:lnTo>
                    <a:lnTo>
                      <a:pt x="518" y="2232"/>
                    </a:lnTo>
                    <a:lnTo>
                      <a:pt x="512" y="2230"/>
                    </a:lnTo>
                    <a:lnTo>
                      <a:pt x="506" y="2226"/>
                    </a:lnTo>
                    <a:lnTo>
                      <a:pt x="506" y="2226"/>
                    </a:lnTo>
                    <a:lnTo>
                      <a:pt x="486" y="2210"/>
                    </a:lnTo>
                    <a:lnTo>
                      <a:pt x="474" y="2202"/>
                    </a:lnTo>
                    <a:lnTo>
                      <a:pt x="462" y="2194"/>
                    </a:lnTo>
                    <a:lnTo>
                      <a:pt x="462" y="2194"/>
                    </a:lnTo>
                    <a:lnTo>
                      <a:pt x="454" y="2190"/>
                    </a:lnTo>
                    <a:lnTo>
                      <a:pt x="452" y="2188"/>
                    </a:lnTo>
                    <a:lnTo>
                      <a:pt x="446" y="2178"/>
                    </a:lnTo>
                    <a:lnTo>
                      <a:pt x="446" y="2178"/>
                    </a:lnTo>
                    <a:lnTo>
                      <a:pt x="442" y="2172"/>
                    </a:lnTo>
                    <a:lnTo>
                      <a:pt x="438" y="2166"/>
                    </a:lnTo>
                    <a:lnTo>
                      <a:pt x="432" y="2152"/>
                    </a:lnTo>
                    <a:lnTo>
                      <a:pt x="428" y="2136"/>
                    </a:lnTo>
                    <a:lnTo>
                      <a:pt x="428" y="2136"/>
                    </a:lnTo>
                    <a:lnTo>
                      <a:pt x="430" y="2136"/>
                    </a:lnTo>
                    <a:lnTo>
                      <a:pt x="434" y="2136"/>
                    </a:lnTo>
                    <a:lnTo>
                      <a:pt x="436" y="2132"/>
                    </a:lnTo>
                    <a:lnTo>
                      <a:pt x="436" y="2132"/>
                    </a:lnTo>
                    <a:lnTo>
                      <a:pt x="434" y="2118"/>
                    </a:lnTo>
                    <a:lnTo>
                      <a:pt x="432" y="2112"/>
                    </a:lnTo>
                    <a:lnTo>
                      <a:pt x="432" y="2112"/>
                    </a:lnTo>
                    <a:lnTo>
                      <a:pt x="436" y="2104"/>
                    </a:lnTo>
                    <a:lnTo>
                      <a:pt x="446" y="2082"/>
                    </a:lnTo>
                    <a:lnTo>
                      <a:pt x="446" y="2082"/>
                    </a:lnTo>
                    <a:lnTo>
                      <a:pt x="452" y="2070"/>
                    </a:lnTo>
                    <a:lnTo>
                      <a:pt x="458" y="2064"/>
                    </a:lnTo>
                    <a:lnTo>
                      <a:pt x="466" y="2058"/>
                    </a:lnTo>
                    <a:lnTo>
                      <a:pt x="472" y="2052"/>
                    </a:lnTo>
                    <a:lnTo>
                      <a:pt x="472" y="2052"/>
                    </a:lnTo>
                    <a:lnTo>
                      <a:pt x="480" y="2044"/>
                    </a:lnTo>
                    <a:lnTo>
                      <a:pt x="488" y="2032"/>
                    </a:lnTo>
                    <a:lnTo>
                      <a:pt x="506" y="2000"/>
                    </a:lnTo>
                    <a:lnTo>
                      <a:pt x="506" y="2000"/>
                    </a:lnTo>
                    <a:lnTo>
                      <a:pt x="544" y="1938"/>
                    </a:lnTo>
                    <a:lnTo>
                      <a:pt x="590" y="1864"/>
                    </a:lnTo>
                    <a:lnTo>
                      <a:pt x="590" y="1864"/>
                    </a:lnTo>
                    <a:lnTo>
                      <a:pt x="648" y="1766"/>
                    </a:lnTo>
                    <a:lnTo>
                      <a:pt x="648" y="1766"/>
                    </a:lnTo>
                    <a:lnTo>
                      <a:pt x="676" y="1722"/>
                    </a:lnTo>
                    <a:lnTo>
                      <a:pt x="702" y="1688"/>
                    </a:lnTo>
                    <a:lnTo>
                      <a:pt x="702" y="1688"/>
                    </a:lnTo>
                    <a:lnTo>
                      <a:pt x="716" y="1668"/>
                    </a:lnTo>
                    <a:lnTo>
                      <a:pt x="734" y="1642"/>
                    </a:lnTo>
                    <a:lnTo>
                      <a:pt x="748" y="1616"/>
                    </a:lnTo>
                    <a:lnTo>
                      <a:pt x="754" y="1606"/>
                    </a:lnTo>
                    <a:lnTo>
                      <a:pt x="756" y="1596"/>
                    </a:lnTo>
                    <a:lnTo>
                      <a:pt x="756" y="1596"/>
                    </a:lnTo>
                    <a:lnTo>
                      <a:pt x="754" y="1584"/>
                    </a:lnTo>
                    <a:lnTo>
                      <a:pt x="750" y="1566"/>
                    </a:lnTo>
                    <a:lnTo>
                      <a:pt x="742" y="1526"/>
                    </a:lnTo>
                    <a:lnTo>
                      <a:pt x="722" y="1452"/>
                    </a:lnTo>
                    <a:lnTo>
                      <a:pt x="722" y="1452"/>
                    </a:lnTo>
                    <a:lnTo>
                      <a:pt x="714" y="1426"/>
                    </a:lnTo>
                    <a:lnTo>
                      <a:pt x="704" y="1398"/>
                    </a:lnTo>
                    <a:lnTo>
                      <a:pt x="686" y="1342"/>
                    </a:lnTo>
                    <a:lnTo>
                      <a:pt x="686" y="1342"/>
                    </a:lnTo>
                    <a:lnTo>
                      <a:pt x="678" y="1316"/>
                    </a:lnTo>
                    <a:lnTo>
                      <a:pt x="668" y="1294"/>
                    </a:lnTo>
                    <a:lnTo>
                      <a:pt x="658" y="1276"/>
                    </a:lnTo>
                    <a:lnTo>
                      <a:pt x="658" y="1276"/>
                    </a:lnTo>
                    <a:lnTo>
                      <a:pt x="664" y="1240"/>
                    </a:lnTo>
                    <a:lnTo>
                      <a:pt x="664" y="1240"/>
                    </a:lnTo>
                    <a:lnTo>
                      <a:pt x="664" y="1228"/>
                    </a:lnTo>
                    <a:lnTo>
                      <a:pt x="664" y="1218"/>
                    </a:lnTo>
                    <a:lnTo>
                      <a:pt x="662" y="1200"/>
                    </a:lnTo>
                    <a:lnTo>
                      <a:pt x="662" y="1200"/>
                    </a:lnTo>
                    <a:lnTo>
                      <a:pt x="662" y="1190"/>
                    </a:lnTo>
                    <a:lnTo>
                      <a:pt x="658" y="1180"/>
                    </a:lnTo>
                    <a:lnTo>
                      <a:pt x="650" y="1152"/>
                    </a:lnTo>
                    <a:lnTo>
                      <a:pt x="650" y="1152"/>
                    </a:lnTo>
                    <a:lnTo>
                      <a:pt x="630" y="1104"/>
                    </a:lnTo>
                    <a:lnTo>
                      <a:pt x="630" y="1104"/>
                    </a:lnTo>
                    <a:lnTo>
                      <a:pt x="618" y="1062"/>
                    </a:lnTo>
                    <a:lnTo>
                      <a:pt x="612" y="1044"/>
                    </a:lnTo>
                    <a:lnTo>
                      <a:pt x="604" y="1028"/>
                    </a:lnTo>
                    <a:lnTo>
                      <a:pt x="604" y="1028"/>
                    </a:lnTo>
                    <a:lnTo>
                      <a:pt x="590" y="998"/>
                    </a:lnTo>
                    <a:lnTo>
                      <a:pt x="582" y="984"/>
                    </a:lnTo>
                    <a:lnTo>
                      <a:pt x="588" y="964"/>
                    </a:lnTo>
                    <a:lnTo>
                      <a:pt x="580" y="958"/>
                    </a:lnTo>
                    <a:lnTo>
                      <a:pt x="580" y="958"/>
                    </a:lnTo>
                    <a:lnTo>
                      <a:pt x="582" y="956"/>
                    </a:lnTo>
                    <a:lnTo>
                      <a:pt x="584" y="952"/>
                    </a:lnTo>
                    <a:lnTo>
                      <a:pt x="584" y="948"/>
                    </a:lnTo>
                    <a:lnTo>
                      <a:pt x="584" y="948"/>
                    </a:lnTo>
                    <a:lnTo>
                      <a:pt x="586" y="932"/>
                    </a:lnTo>
                    <a:lnTo>
                      <a:pt x="586" y="932"/>
                    </a:lnTo>
                    <a:lnTo>
                      <a:pt x="592" y="936"/>
                    </a:lnTo>
                    <a:lnTo>
                      <a:pt x="600" y="938"/>
                    </a:lnTo>
                    <a:lnTo>
                      <a:pt x="610" y="940"/>
                    </a:lnTo>
                    <a:lnTo>
                      <a:pt x="610" y="940"/>
                    </a:lnTo>
                    <a:lnTo>
                      <a:pt x="614" y="940"/>
                    </a:lnTo>
                    <a:lnTo>
                      <a:pt x="618" y="938"/>
                    </a:lnTo>
                    <a:lnTo>
                      <a:pt x="624" y="932"/>
                    </a:lnTo>
                    <a:lnTo>
                      <a:pt x="630" y="922"/>
                    </a:lnTo>
                    <a:lnTo>
                      <a:pt x="648" y="924"/>
                    </a:lnTo>
                    <a:lnTo>
                      <a:pt x="648" y="924"/>
                    </a:lnTo>
                    <a:lnTo>
                      <a:pt x="648" y="926"/>
                    </a:lnTo>
                    <a:lnTo>
                      <a:pt x="652" y="930"/>
                    </a:lnTo>
                    <a:lnTo>
                      <a:pt x="656" y="930"/>
                    </a:lnTo>
                    <a:lnTo>
                      <a:pt x="656" y="930"/>
                    </a:lnTo>
                    <a:lnTo>
                      <a:pt x="682" y="938"/>
                    </a:lnTo>
                    <a:lnTo>
                      <a:pt x="686" y="932"/>
                    </a:lnTo>
                    <a:lnTo>
                      <a:pt x="686" y="932"/>
                    </a:lnTo>
                    <a:lnTo>
                      <a:pt x="690" y="936"/>
                    </a:lnTo>
                    <a:lnTo>
                      <a:pt x="698" y="940"/>
                    </a:lnTo>
                    <a:lnTo>
                      <a:pt x="698" y="940"/>
                    </a:lnTo>
                    <a:lnTo>
                      <a:pt x="716" y="944"/>
                    </a:lnTo>
                    <a:lnTo>
                      <a:pt x="716" y="944"/>
                    </a:lnTo>
                    <a:lnTo>
                      <a:pt x="718" y="944"/>
                    </a:lnTo>
                    <a:lnTo>
                      <a:pt x="722" y="942"/>
                    </a:lnTo>
                    <a:lnTo>
                      <a:pt x="722" y="942"/>
                    </a:lnTo>
                    <a:lnTo>
                      <a:pt x="730" y="940"/>
                    </a:lnTo>
                    <a:lnTo>
                      <a:pt x="734" y="936"/>
                    </a:lnTo>
                    <a:lnTo>
                      <a:pt x="734" y="936"/>
                    </a:lnTo>
                    <a:lnTo>
                      <a:pt x="740" y="938"/>
                    </a:lnTo>
                    <a:lnTo>
                      <a:pt x="746" y="944"/>
                    </a:lnTo>
                    <a:lnTo>
                      <a:pt x="746" y="944"/>
                    </a:lnTo>
                    <a:lnTo>
                      <a:pt x="748" y="944"/>
                    </a:lnTo>
                    <a:lnTo>
                      <a:pt x="752" y="946"/>
                    </a:lnTo>
                    <a:lnTo>
                      <a:pt x="758" y="946"/>
                    </a:lnTo>
                    <a:lnTo>
                      <a:pt x="758" y="946"/>
                    </a:lnTo>
                    <a:lnTo>
                      <a:pt x="762" y="948"/>
                    </a:lnTo>
                    <a:lnTo>
                      <a:pt x="764" y="948"/>
                    </a:lnTo>
                    <a:lnTo>
                      <a:pt x="768" y="946"/>
                    </a:lnTo>
                    <a:lnTo>
                      <a:pt x="768" y="946"/>
                    </a:lnTo>
                    <a:lnTo>
                      <a:pt x="778" y="932"/>
                    </a:lnTo>
                    <a:lnTo>
                      <a:pt x="782" y="922"/>
                    </a:lnTo>
                    <a:lnTo>
                      <a:pt x="784" y="908"/>
                    </a:lnTo>
                    <a:lnTo>
                      <a:pt x="784" y="908"/>
                    </a:lnTo>
                    <a:lnTo>
                      <a:pt x="788" y="886"/>
                    </a:lnTo>
                    <a:lnTo>
                      <a:pt x="788" y="878"/>
                    </a:lnTo>
                    <a:lnTo>
                      <a:pt x="788" y="874"/>
                    </a:lnTo>
                    <a:lnTo>
                      <a:pt x="784" y="874"/>
                    </a:lnTo>
                    <a:lnTo>
                      <a:pt x="784" y="874"/>
                    </a:lnTo>
                    <a:close/>
                    <a:moveTo>
                      <a:pt x="270" y="894"/>
                    </a:moveTo>
                    <a:lnTo>
                      <a:pt x="270" y="894"/>
                    </a:lnTo>
                    <a:lnTo>
                      <a:pt x="264" y="916"/>
                    </a:lnTo>
                    <a:lnTo>
                      <a:pt x="258" y="936"/>
                    </a:lnTo>
                    <a:lnTo>
                      <a:pt x="258" y="936"/>
                    </a:lnTo>
                    <a:lnTo>
                      <a:pt x="256" y="940"/>
                    </a:lnTo>
                    <a:lnTo>
                      <a:pt x="254" y="944"/>
                    </a:lnTo>
                    <a:lnTo>
                      <a:pt x="248" y="948"/>
                    </a:lnTo>
                    <a:lnTo>
                      <a:pt x="238" y="952"/>
                    </a:lnTo>
                    <a:lnTo>
                      <a:pt x="238" y="952"/>
                    </a:lnTo>
                    <a:lnTo>
                      <a:pt x="240" y="942"/>
                    </a:lnTo>
                    <a:lnTo>
                      <a:pt x="240" y="916"/>
                    </a:lnTo>
                    <a:lnTo>
                      <a:pt x="240" y="916"/>
                    </a:lnTo>
                    <a:lnTo>
                      <a:pt x="238" y="904"/>
                    </a:lnTo>
                    <a:lnTo>
                      <a:pt x="234" y="896"/>
                    </a:lnTo>
                    <a:lnTo>
                      <a:pt x="228" y="892"/>
                    </a:lnTo>
                    <a:lnTo>
                      <a:pt x="218" y="888"/>
                    </a:lnTo>
                    <a:lnTo>
                      <a:pt x="218" y="888"/>
                    </a:lnTo>
                    <a:lnTo>
                      <a:pt x="206" y="886"/>
                    </a:lnTo>
                    <a:lnTo>
                      <a:pt x="190" y="886"/>
                    </a:lnTo>
                    <a:lnTo>
                      <a:pt x="190" y="886"/>
                    </a:lnTo>
                    <a:lnTo>
                      <a:pt x="190" y="884"/>
                    </a:lnTo>
                    <a:lnTo>
                      <a:pt x="190" y="884"/>
                    </a:lnTo>
                    <a:lnTo>
                      <a:pt x="190" y="870"/>
                    </a:lnTo>
                    <a:lnTo>
                      <a:pt x="194" y="854"/>
                    </a:lnTo>
                    <a:lnTo>
                      <a:pt x="194" y="854"/>
                    </a:lnTo>
                    <a:lnTo>
                      <a:pt x="202" y="854"/>
                    </a:lnTo>
                    <a:lnTo>
                      <a:pt x="212" y="854"/>
                    </a:lnTo>
                    <a:lnTo>
                      <a:pt x="212" y="854"/>
                    </a:lnTo>
                    <a:lnTo>
                      <a:pt x="214" y="844"/>
                    </a:lnTo>
                    <a:lnTo>
                      <a:pt x="218" y="834"/>
                    </a:lnTo>
                    <a:lnTo>
                      <a:pt x="218" y="834"/>
                    </a:lnTo>
                    <a:lnTo>
                      <a:pt x="210" y="832"/>
                    </a:lnTo>
                    <a:lnTo>
                      <a:pt x="210" y="832"/>
                    </a:lnTo>
                    <a:lnTo>
                      <a:pt x="232" y="728"/>
                    </a:lnTo>
                    <a:lnTo>
                      <a:pt x="244" y="676"/>
                    </a:lnTo>
                    <a:lnTo>
                      <a:pt x="258" y="626"/>
                    </a:lnTo>
                    <a:lnTo>
                      <a:pt x="258" y="626"/>
                    </a:lnTo>
                    <a:lnTo>
                      <a:pt x="258" y="628"/>
                    </a:lnTo>
                    <a:lnTo>
                      <a:pt x="258" y="628"/>
                    </a:lnTo>
                    <a:lnTo>
                      <a:pt x="264" y="646"/>
                    </a:lnTo>
                    <a:lnTo>
                      <a:pt x="266" y="656"/>
                    </a:lnTo>
                    <a:lnTo>
                      <a:pt x="268" y="674"/>
                    </a:lnTo>
                    <a:lnTo>
                      <a:pt x="268" y="674"/>
                    </a:lnTo>
                    <a:lnTo>
                      <a:pt x="270" y="708"/>
                    </a:lnTo>
                    <a:lnTo>
                      <a:pt x="272" y="738"/>
                    </a:lnTo>
                    <a:lnTo>
                      <a:pt x="272" y="738"/>
                    </a:lnTo>
                    <a:lnTo>
                      <a:pt x="274" y="760"/>
                    </a:lnTo>
                    <a:lnTo>
                      <a:pt x="270" y="780"/>
                    </a:lnTo>
                    <a:lnTo>
                      <a:pt x="270" y="780"/>
                    </a:lnTo>
                    <a:lnTo>
                      <a:pt x="266" y="800"/>
                    </a:lnTo>
                    <a:lnTo>
                      <a:pt x="264" y="810"/>
                    </a:lnTo>
                    <a:lnTo>
                      <a:pt x="266" y="826"/>
                    </a:lnTo>
                    <a:lnTo>
                      <a:pt x="266" y="826"/>
                    </a:lnTo>
                    <a:lnTo>
                      <a:pt x="270" y="852"/>
                    </a:lnTo>
                    <a:lnTo>
                      <a:pt x="272" y="860"/>
                    </a:lnTo>
                    <a:lnTo>
                      <a:pt x="274" y="868"/>
                    </a:lnTo>
                    <a:lnTo>
                      <a:pt x="274" y="868"/>
                    </a:lnTo>
                    <a:lnTo>
                      <a:pt x="276" y="874"/>
                    </a:lnTo>
                    <a:lnTo>
                      <a:pt x="276" y="878"/>
                    </a:lnTo>
                    <a:lnTo>
                      <a:pt x="270" y="894"/>
                    </a:lnTo>
                    <a:lnTo>
                      <a:pt x="270" y="894"/>
                    </a:lnTo>
                    <a:close/>
                    <a:moveTo>
                      <a:pt x="562" y="1584"/>
                    </a:moveTo>
                    <a:lnTo>
                      <a:pt x="562" y="1584"/>
                    </a:lnTo>
                    <a:lnTo>
                      <a:pt x="562" y="1586"/>
                    </a:lnTo>
                    <a:lnTo>
                      <a:pt x="562" y="1590"/>
                    </a:lnTo>
                    <a:lnTo>
                      <a:pt x="560" y="1592"/>
                    </a:lnTo>
                    <a:lnTo>
                      <a:pt x="562" y="1598"/>
                    </a:lnTo>
                    <a:lnTo>
                      <a:pt x="562" y="1598"/>
                    </a:lnTo>
                    <a:lnTo>
                      <a:pt x="564" y="1608"/>
                    </a:lnTo>
                    <a:lnTo>
                      <a:pt x="562" y="1610"/>
                    </a:lnTo>
                    <a:lnTo>
                      <a:pt x="560" y="1612"/>
                    </a:lnTo>
                    <a:lnTo>
                      <a:pt x="560" y="1612"/>
                    </a:lnTo>
                    <a:lnTo>
                      <a:pt x="558" y="1612"/>
                    </a:lnTo>
                    <a:lnTo>
                      <a:pt x="554" y="1610"/>
                    </a:lnTo>
                    <a:lnTo>
                      <a:pt x="548" y="1610"/>
                    </a:lnTo>
                    <a:lnTo>
                      <a:pt x="542" y="1610"/>
                    </a:lnTo>
                    <a:lnTo>
                      <a:pt x="542" y="1610"/>
                    </a:lnTo>
                    <a:lnTo>
                      <a:pt x="538" y="1614"/>
                    </a:lnTo>
                    <a:lnTo>
                      <a:pt x="536" y="1618"/>
                    </a:lnTo>
                    <a:lnTo>
                      <a:pt x="538" y="1630"/>
                    </a:lnTo>
                    <a:lnTo>
                      <a:pt x="538" y="1630"/>
                    </a:lnTo>
                    <a:lnTo>
                      <a:pt x="538" y="1634"/>
                    </a:lnTo>
                    <a:lnTo>
                      <a:pt x="534" y="1636"/>
                    </a:lnTo>
                    <a:lnTo>
                      <a:pt x="524" y="1642"/>
                    </a:lnTo>
                    <a:lnTo>
                      <a:pt x="524" y="1642"/>
                    </a:lnTo>
                    <a:lnTo>
                      <a:pt x="516" y="1648"/>
                    </a:lnTo>
                    <a:lnTo>
                      <a:pt x="500" y="1662"/>
                    </a:lnTo>
                    <a:lnTo>
                      <a:pt x="500" y="1662"/>
                    </a:lnTo>
                    <a:lnTo>
                      <a:pt x="484" y="1680"/>
                    </a:lnTo>
                    <a:lnTo>
                      <a:pt x="480" y="1688"/>
                    </a:lnTo>
                    <a:lnTo>
                      <a:pt x="480" y="1688"/>
                    </a:lnTo>
                    <a:lnTo>
                      <a:pt x="478" y="1676"/>
                    </a:lnTo>
                    <a:lnTo>
                      <a:pt x="480" y="1668"/>
                    </a:lnTo>
                    <a:lnTo>
                      <a:pt x="482" y="1660"/>
                    </a:lnTo>
                    <a:lnTo>
                      <a:pt x="482" y="1660"/>
                    </a:lnTo>
                    <a:lnTo>
                      <a:pt x="488" y="1646"/>
                    </a:lnTo>
                    <a:lnTo>
                      <a:pt x="496" y="1626"/>
                    </a:lnTo>
                    <a:lnTo>
                      <a:pt x="496" y="1626"/>
                    </a:lnTo>
                    <a:lnTo>
                      <a:pt x="498" y="1616"/>
                    </a:lnTo>
                    <a:lnTo>
                      <a:pt x="498" y="1606"/>
                    </a:lnTo>
                    <a:lnTo>
                      <a:pt x="498" y="1596"/>
                    </a:lnTo>
                    <a:lnTo>
                      <a:pt x="500" y="1580"/>
                    </a:lnTo>
                    <a:lnTo>
                      <a:pt x="500" y="1580"/>
                    </a:lnTo>
                    <a:lnTo>
                      <a:pt x="502" y="1548"/>
                    </a:lnTo>
                    <a:lnTo>
                      <a:pt x="504" y="1514"/>
                    </a:lnTo>
                    <a:lnTo>
                      <a:pt x="504" y="1514"/>
                    </a:lnTo>
                    <a:lnTo>
                      <a:pt x="514" y="1454"/>
                    </a:lnTo>
                    <a:lnTo>
                      <a:pt x="514" y="1454"/>
                    </a:lnTo>
                    <a:lnTo>
                      <a:pt x="518" y="1464"/>
                    </a:lnTo>
                    <a:lnTo>
                      <a:pt x="522" y="1474"/>
                    </a:lnTo>
                    <a:lnTo>
                      <a:pt x="526" y="1486"/>
                    </a:lnTo>
                    <a:lnTo>
                      <a:pt x="526" y="1486"/>
                    </a:lnTo>
                    <a:lnTo>
                      <a:pt x="528" y="1496"/>
                    </a:lnTo>
                    <a:lnTo>
                      <a:pt x="532" y="1502"/>
                    </a:lnTo>
                    <a:lnTo>
                      <a:pt x="536" y="1506"/>
                    </a:lnTo>
                    <a:lnTo>
                      <a:pt x="540" y="1510"/>
                    </a:lnTo>
                    <a:lnTo>
                      <a:pt x="540" y="1510"/>
                    </a:lnTo>
                    <a:lnTo>
                      <a:pt x="544" y="1522"/>
                    </a:lnTo>
                    <a:lnTo>
                      <a:pt x="548" y="1526"/>
                    </a:lnTo>
                    <a:lnTo>
                      <a:pt x="552" y="1530"/>
                    </a:lnTo>
                    <a:lnTo>
                      <a:pt x="552" y="1530"/>
                    </a:lnTo>
                    <a:lnTo>
                      <a:pt x="556" y="1532"/>
                    </a:lnTo>
                    <a:lnTo>
                      <a:pt x="558" y="1538"/>
                    </a:lnTo>
                    <a:lnTo>
                      <a:pt x="562" y="1552"/>
                    </a:lnTo>
                    <a:lnTo>
                      <a:pt x="562" y="1552"/>
                    </a:lnTo>
                    <a:lnTo>
                      <a:pt x="564" y="1562"/>
                    </a:lnTo>
                    <a:lnTo>
                      <a:pt x="564" y="1566"/>
                    </a:lnTo>
                    <a:lnTo>
                      <a:pt x="560" y="1568"/>
                    </a:lnTo>
                    <a:lnTo>
                      <a:pt x="560" y="1568"/>
                    </a:lnTo>
                    <a:lnTo>
                      <a:pt x="558" y="1570"/>
                    </a:lnTo>
                    <a:lnTo>
                      <a:pt x="556" y="1570"/>
                    </a:lnTo>
                    <a:lnTo>
                      <a:pt x="558" y="1576"/>
                    </a:lnTo>
                    <a:lnTo>
                      <a:pt x="562" y="1584"/>
                    </a:lnTo>
                    <a:lnTo>
                      <a:pt x="562" y="1584"/>
                    </a:lnTo>
                    <a:close/>
                    <a:moveTo>
                      <a:pt x="584" y="792"/>
                    </a:moveTo>
                    <a:lnTo>
                      <a:pt x="584" y="792"/>
                    </a:lnTo>
                    <a:lnTo>
                      <a:pt x="580" y="794"/>
                    </a:lnTo>
                    <a:lnTo>
                      <a:pt x="574" y="798"/>
                    </a:lnTo>
                    <a:lnTo>
                      <a:pt x="570" y="804"/>
                    </a:lnTo>
                    <a:lnTo>
                      <a:pt x="570" y="804"/>
                    </a:lnTo>
                    <a:lnTo>
                      <a:pt x="564" y="816"/>
                    </a:lnTo>
                    <a:lnTo>
                      <a:pt x="562" y="830"/>
                    </a:lnTo>
                    <a:lnTo>
                      <a:pt x="562" y="830"/>
                    </a:lnTo>
                    <a:lnTo>
                      <a:pt x="558" y="842"/>
                    </a:lnTo>
                    <a:lnTo>
                      <a:pt x="556" y="846"/>
                    </a:lnTo>
                    <a:lnTo>
                      <a:pt x="556" y="846"/>
                    </a:lnTo>
                    <a:lnTo>
                      <a:pt x="548" y="830"/>
                    </a:lnTo>
                    <a:lnTo>
                      <a:pt x="548" y="830"/>
                    </a:lnTo>
                    <a:lnTo>
                      <a:pt x="540" y="804"/>
                    </a:lnTo>
                    <a:lnTo>
                      <a:pt x="540" y="804"/>
                    </a:lnTo>
                    <a:lnTo>
                      <a:pt x="544" y="800"/>
                    </a:lnTo>
                    <a:lnTo>
                      <a:pt x="546" y="794"/>
                    </a:lnTo>
                    <a:lnTo>
                      <a:pt x="546" y="786"/>
                    </a:lnTo>
                    <a:lnTo>
                      <a:pt x="546" y="786"/>
                    </a:lnTo>
                    <a:lnTo>
                      <a:pt x="546" y="782"/>
                    </a:lnTo>
                    <a:lnTo>
                      <a:pt x="542" y="778"/>
                    </a:lnTo>
                    <a:lnTo>
                      <a:pt x="540" y="772"/>
                    </a:lnTo>
                    <a:lnTo>
                      <a:pt x="538" y="764"/>
                    </a:lnTo>
                    <a:lnTo>
                      <a:pt x="538" y="764"/>
                    </a:lnTo>
                    <a:lnTo>
                      <a:pt x="536" y="750"/>
                    </a:lnTo>
                    <a:lnTo>
                      <a:pt x="536" y="746"/>
                    </a:lnTo>
                    <a:lnTo>
                      <a:pt x="538" y="738"/>
                    </a:lnTo>
                    <a:lnTo>
                      <a:pt x="538" y="738"/>
                    </a:lnTo>
                    <a:lnTo>
                      <a:pt x="542" y="724"/>
                    </a:lnTo>
                    <a:lnTo>
                      <a:pt x="544" y="722"/>
                    </a:lnTo>
                    <a:lnTo>
                      <a:pt x="544" y="722"/>
                    </a:lnTo>
                    <a:lnTo>
                      <a:pt x="544" y="722"/>
                    </a:lnTo>
                    <a:lnTo>
                      <a:pt x="550" y="720"/>
                    </a:lnTo>
                    <a:lnTo>
                      <a:pt x="558" y="712"/>
                    </a:lnTo>
                    <a:lnTo>
                      <a:pt x="558" y="712"/>
                    </a:lnTo>
                    <a:lnTo>
                      <a:pt x="564" y="706"/>
                    </a:lnTo>
                    <a:lnTo>
                      <a:pt x="570" y="700"/>
                    </a:lnTo>
                    <a:lnTo>
                      <a:pt x="574" y="694"/>
                    </a:lnTo>
                    <a:lnTo>
                      <a:pt x="574" y="694"/>
                    </a:lnTo>
                    <a:lnTo>
                      <a:pt x="580" y="722"/>
                    </a:lnTo>
                    <a:lnTo>
                      <a:pt x="580" y="722"/>
                    </a:lnTo>
                    <a:lnTo>
                      <a:pt x="584" y="734"/>
                    </a:lnTo>
                    <a:lnTo>
                      <a:pt x="588" y="744"/>
                    </a:lnTo>
                    <a:lnTo>
                      <a:pt x="588" y="744"/>
                    </a:lnTo>
                    <a:lnTo>
                      <a:pt x="598" y="784"/>
                    </a:lnTo>
                    <a:lnTo>
                      <a:pt x="584" y="792"/>
                    </a:lnTo>
                    <a:close/>
                    <a:moveTo>
                      <a:pt x="610" y="760"/>
                    </a:moveTo>
                    <a:lnTo>
                      <a:pt x="610" y="760"/>
                    </a:lnTo>
                    <a:lnTo>
                      <a:pt x="602" y="742"/>
                    </a:lnTo>
                    <a:lnTo>
                      <a:pt x="602" y="742"/>
                    </a:lnTo>
                    <a:lnTo>
                      <a:pt x="602" y="734"/>
                    </a:lnTo>
                    <a:lnTo>
                      <a:pt x="602" y="724"/>
                    </a:lnTo>
                    <a:lnTo>
                      <a:pt x="602" y="724"/>
                    </a:lnTo>
                    <a:lnTo>
                      <a:pt x="596" y="712"/>
                    </a:lnTo>
                    <a:lnTo>
                      <a:pt x="590" y="694"/>
                    </a:lnTo>
                    <a:lnTo>
                      <a:pt x="590" y="694"/>
                    </a:lnTo>
                    <a:lnTo>
                      <a:pt x="586" y="682"/>
                    </a:lnTo>
                    <a:lnTo>
                      <a:pt x="588" y="680"/>
                    </a:lnTo>
                    <a:lnTo>
                      <a:pt x="588" y="680"/>
                    </a:lnTo>
                    <a:lnTo>
                      <a:pt x="592" y="672"/>
                    </a:lnTo>
                    <a:lnTo>
                      <a:pt x="596" y="662"/>
                    </a:lnTo>
                    <a:lnTo>
                      <a:pt x="596" y="662"/>
                    </a:lnTo>
                    <a:lnTo>
                      <a:pt x="602" y="650"/>
                    </a:lnTo>
                    <a:lnTo>
                      <a:pt x="602" y="650"/>
                    </a:lnTo>
                    <a:lnTo>
                      <a:pt x="606" y="682"/>
                    </a:lnTo>
                    <a:lnTo>
                      <a:pt x="606" y="682"/>
                    </a:lnTo>
                    <a:lnTo>
                      <a:pt x="610" y="728"/>
                    </a:lnTo>
                    <a:lnTo>
                      <a:pt x="610" y="728"/>
                    </a:lnTo>
                    <a:lnTo>
                      <a:pt x="610" y="750"/>
                    </a:lnTo>
                    <a:lnTo>
                      <a:pt x="610" y="760"/>
                    </a:lnTo>
                    <a:lnTo>
                      <a:pt x="610" y="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sp>
            <p:nvSpPr>
              <p:cNvPr id="23" name="Freeform 7"/>
              <p:cNvSpPr>
                <a:spLocks noEditPoints="1"/>
              </p:cNvSpPr>
              <p:nvPr/>
            </p:nvSpPr>
            <p:spPr bwMode="auto">
              <a:xfrm>
                <a:off x="1356603" y="2814067"/>
                <a:ext cx="209061" cy="389250"/>
              </a:xfrm>
              <a:custGeom>
                <a:avLst/>
                <a:gdLst>
                  <a:gd name="T0" fmla="*/ 820 w 840"/>
                  <a:gd name="T1" fmla="*/ 680 h 1564"/>
                  <a:gd name="T2" fmla="*/ 754 w 840"/>
                  <a:gd name="T3" fmla="*/ 614 h 1564"/>
                  <a:gd name="T4" fmla="*/ 710 w 840"/>
                  <a:gd name="T5" fmla="*/ 550 h 1564"/>
                  <a:gd name="T6" fmla="*/ 662 w 840"/>
                  <a:gd name="T7" fmla="*/ 442 h 1564"/>
                  <a:gd name="T8" fmla="*/ 566 w 840"/>
                  <a:gd name="T9" fmla="*/ 340 h 1564"/>
                  <a:gd name="T10" fmla="*/ 528 w 840"/>
                  <a:gd name="T11" fmla="*/ 248 h 1564"/>
                  <a:gd name="T12" fmla="*/ 568 w 840"/>
                  <a:gd name="T13" fmla="*/ 204 h 1564"/>
                  <a:gd name="T14" fmla="*/ 578 w 840"/>
                  <a:gd name="T15" fmla="*/ 146 h 1564"/>
                  <a:gd name="T16" fmla="*/ 542 w 840"/>
                  <a:gd name="T17" fmla="*/ 44 h 1564"/>
                  <a:gd name="T18" fmla="*/ 494 w 840"/>
                  <a:gd name="T19" fmla="*/ 18 h 1564"/>
                  <a:gd name="T20" fmla="*/ 442 w 840"/>
                  <a:gd name="T21" fmla="*/ 2 h 1564"/>
                  <a:gd name="T22" fmla="*/ 402 w 840"/>
                  <a:gd name="T23" fmla="*/ 26 h 1564"/>
                  <a:gd name="T24" fmla="*/ 364 w 840"/>
                  <a:gd name="T25" fmla="*/ 68 h 1564"/>
                  <a:gd name="T26" fmla="*/ 294 w 840"/>
                  <a:gd name="T27" fmla="*/ 118 h 1564"/>
                  <a:gd name="T28" fmla="*/ 346 w 840"/>
                  <a:gd name="T29" fmla="*/ 140 h 1564"/>
                  <a:gd name="T30" fmla="*/ 352 w 840"/>
                  <a:gd name="T31" fmla="*/ 248 h 1564"/>
                  <a:gd name="T32" fmla="*/ 212 w 840"/>
                  <a:gd name="T33" fmla="*/ 334 h 1564"/>
                  <a:gd name="T34" fmla="*/ 172 w 840"/>
                  <a:gd name="T35" fmla="*/ 386 h 1564"/>
                  <a:gd name="T36" fmla="*/ 212 w 840"/>
                  <a:gd name="T37" fmla="*/ 444 h 1564"/>
                  <a:gd name="T38" fmla="*/ 264 w 840"/>
                  <a:gd name="T39" fmla="*/ 476 h 1564"/>
                  <a:gd name="T40" fmla="*/ 240 w 840"/>
                  <a:gd name="T41" fmla="*/ 638 h 1564"/>
                  <a:gd name="T42" fmla="*/ 178 w 840"/>
                  <a:gd name="T43" fmla="*/ 814 h 1564"/>
                  <a:gd name="T44" fmla="*/ 234 w 840"/>
                  <a:gd name="T45" fmla="*/ 880 h 1564"/>
                  <a:gd name="T46" fmla="*/ 246 w 840"/>
                  <a:gd name="T47" fmla="*/ 974 h 1564"/>
                  <a:gd name="T48" fmla="*/ 300 w 840"/>
                  <a:gd name="T49" fmla="*/ 1092 h 1564"/>
                  <a:gd name="T50" fmla="*/ 266 w 840"/>
                  <a:gd name="T51" fmla="*/ 1136 h 1564"/>
                  <a:gd name="T52" fmla="*/ 150 w 840"/>
                  <a:gd name="T53" fmla="*/ 1226 h 1564"/>
                  <a:gd name="T54" fmla="*/ 84 w 840"/>
                  <a:gd name="T55" fmla="*/ 1268 h 1564"/>
                  <a:gd name="T56" fmla="*/ 18 w 840"/>
                  <a:gd name="T57" fmla="*/ 1298 h 1564"/>
                  <a:gd name="T58" fmla="*/ 34 w 840"/>
                  <a:gd name="T59" fmla="*/ 1446 h 1564"/>
                  <a:gd name="T60" fmla="*/ 122 w 840"/>
                  <a:gd name="T61" fmla="*/ 1540 h 1564"/>
                  <a:gd name="T62" fmla="*/ 128 w 840"/>
                  <a:gd name="T63" fmla="*/ 1484 h 1564"/>
                  <a:gd name="T64" fmla="*/ 132 w 840"/>
                  <a:gd name="T65" fmla="*/ 1424 h 1564"/>
                  <a:gd name="T66" fmla="*/ 152 w 840"/>
                  <a:gd name="T67" fmla="*/ 1394 h 1564"/>
                  <a:gd name="T68" fmla="*/ 166 w 840"/>
                  <a:gd name="T69" fmla="*/ 1374 h 1564"/>
                  <a:gd name="T70" fmla="*/ 208 w 840"/>
                  <a:gd name="T71" fmla="*/ 1342 h 1564"/>
                  <a:gd name="T72" fmla="*/ 350 w 840"/>
                  <a:gd name="T73" fmla="*/ 1248 h 1564"/>
                  <a:gd name="T74" fmla="*/ 338 w 840"/>
                  <a:gd name="T75" fmla="*/ 1368 h 1564"/>
                  <a:gd name="T76" fmla="*/ 336 w 840"/>
                  <a:gd name="T77" fmla="*/ 1418 h 1564"/>
                  <a:gd name="T78" fmla="*/ 324 w 840"/>
                  <a:gd name="T79" fmla="*/ 1480 h 1564"/>
                  <a:gd name="T80" fmla="*/ 334 w 840"/>
                  <a:gd name="T81" fmla="*/ 1540 h 1564"/>
                  <a:gd name="T82" fmla="*/ 544 w 840"/>
                  <a:gd name="T83" fmla="*/ 1562 h 1564"/>
                  <a:gd name="T84" fmla="*/ 572 w 840"/>
                  <a:gd name="T85" fmla="*/ 1528 h 1564"/>
                  <a:gd name="T86" fmla="*/ 498 w 840"/>
                  <a:gd name="T87" fmla="*/ 1476 h 1564"/>
                  <a:gd name="T88" fmla="*/ 474 w 840"/>
                  <a:gd name="T89" fmla="*/ 1438 h 1564"/>
                  <a:gd name="T90" fmla="*/ 476 w 840"/>
                  <a:gd name="T91" fmla="*/ 1422 h 1564"/>
                  <a:gd name="T92" fmla="*/ 452 w 840"/>
                  <a:gd name="T93" fmla="*/ 1376 h 1564"/>
                  <a:gd name="T94" fmla="*/ 504 w 840"/>
                  <a:gd name="T95" fmla="*/ 1314 h 1564"/>
                  <a:gd name="T96" fmla="*/ 506 w 840"/>
                  <a:gd name="T97" fmla="*/ 1154 h 1564"/>
                  <a:gd name="T98" fmla="*/ 502 w 840"/>
                  <a:gd name="T99" fmla="*/ 982 h 1564"/>
                  <a:gd name="T100" fmla="*/ 496 w 840"/>
                  <a:gd name="T101" fmla="*/ 922 h 1564"/>
                  <a:gd name="T102" fmla="*/ 514 w 840"/>
                  <a:gd name="T103" fmla="*/ 876 h 1564"/>
                  <a:gd name="T104" fmla="*/ 546 w 840"/>
                  <a:gd name="T105" fmla="*/ 668 h 1564"/>
                  <a:gd name="T106" fmla="*/ 578 w 840"/>
                  <a:gd name="T107" fmla="*/ 592 h 1564"/>
                  <a:gd name="T108" fmla="*/ 642 w 840"/>
                  <a:gd name="T109" fmla="*/ 634 h 1564"/>
                  <a:gd name="T110" fmla="*/ 754 w 840"/>
                  <a:gd name="T111" fmla="*/ 680 h 1564"/>
                  <a:gd name="T112" fmla="*/ 786 w 840"/>
                  <a:gd name="T113" fmla="*/ 728 h 1564"/>
                  <a:gd name="T114" fmla="*/ 800 w 840"/>
                  <a:gd name="T115" fmla="*/ 748 h 1564"/>
                  <a:gd name="T116" fmla="*/ 796 w 840"/>
                  <a:gd name="T117" fmla="*/ 776 h 1564"/>
                  <a:gd name="T118" fmla="*/ 840 w 840"/>
                  <a:gd name="T119" fmla="*/ 754 h 1564"/>
                  <a:gd name="T120" fmla="*/ 354 w 840"/>
                  <a:gd name="T121" fmla="*/ 316 h 1564"/>
                  <a:gd name="T122" fmla="*/ 372 w 840"/>
                  <a:gd name="T123" fmla="*/ 304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0" h="1564">
                    <a:moveTo>
                      <a:pt x="840" y="736"/>
                    </a:moveTo>
                    <a:lnTo>
                      <a:pt x="840" y="736"/>
                    </a:lnTo>
                    <a:lnTo>
                      <a:pt x="838" y="726"/>
                    </a:lnTo>
                    <a:lnTo>
                      <a:pt x="836" y="714"/>
                    </a:lnTo>
                    <a:lnTo>
                      <a:pt x="836" y="714"/>
                    </a:lnTo>
                    <a:lnTo>
                      <a:pt x="838" y="704"/>
                    </a:lnTo>
                    <a:lnTo>
                      <a:pt x="836" y="700"/>
                    </a:lnTo>
                    <a:lnTo>
                      <a:pt x="834" y="696"/>
                    </a:lnTo>
                    <a:lnTo>
                      <a:pt x="834" y="696"/>
                    </a:lnTo>
                    <a:lnTo>
                      <a:pt x="820" y="680"/>
                    </a:lnTo>
                    <a:lnTo>
                      <a:pt x="820" y="680"/>
                    </a:lnTo>
                    <a:lnTo>
                      <a:pt x="810" y="672"/>
                    </a:lnTo>
                    <a:lnTo>
                      <a:pt x="800" y="664"/>
                    </a:lnTo>
                    <a:lnTo>
                      <a:pt x="800" y="664"/>
                    </a:lnTo>
                    <a:lnTo>
                      <a:pt x="792" y="654"/>
                    </a:lnTo>
                    <a:lnTo>
                      <a:pt x="788" y="648"/>
                    </a:lnTo>
                    <a:lnTo>
                      <a:pt x="782" y="644"/>
                    </a:lnTo>
                    <a:lnTo>
                      <a:pt x="782" y="644"/>
                    </a:lnTo>
                    <a:lnTo>
                      <a:pt x="768" y="630"/>
                    </a:lnTo>
                    <a:lnTo>
                      <a:pt x="754" y="614"/>
                    </a:lnTo>
                    <a:lnTo>
                      <a:pt x="754" y="614"/>
                    </a:lnTo>
                    <a:lnTo>
                      <a:pt x="736" y="592"/>
                    </a:lnTo>
                    <a:lnTo>
                      <a:pt x="724" y="576"/>
                    </a:lnTo>
                    <a:lnTo>
                      <a:pt x="724" y="576"/>
                    </a:lnTo>
                    <a:lnTo>
                      <a:pt x="728" y="576"/>
                    </a:lnTo>
                    <a:lnTo>
                      <a:pt x="730" y="576"/>
                    </a:lnTo>
                    <a:lnTo>
                      <a:pt x="730" y="574"/>
                    </a:lnTo>
                    <a:lnTo>
                      <a:pt x="730" y="574"/>
                    </a:lnTo>
                    <a:lnTo>
                      <a:pt x="710" y="550"/>
                    </a:lnTo>
                    <a:lnTo>
                      <a:pt x="710" y="550"/>
                    </a:lnTo>
                    <a:lnTo>
                      <a:pt x="708" y="548"/>
                    </a:lnTo>
                    <a:lnTo>
                      <a:pt x="706" y="542"/>
                    </a:lnTo>
                    <a:lnTo>
                      <a:pt x="704" y="530"/>
                    </a:lnTo>
                    <a:lnTo>
                      <a:pt x="704" y="530"/>
                    </a:lnTo>
                    <a:lnTo>
                      <a:pt x="694" y="510"/>
                    </a:lnTo>
                    <a:lnTo>
                      <a:pt x="682" y="486"/>
                    </a:lnTo>
                    <a:lnTo>
                      <a:pt x="682" y="486"/>
                    </a:lnTo>
                    <a:lnTo>
                      <a:pt x="672" y="462"/>
                    </a:lnTo>
                    <a:lnTo>
                      <a:pt x="668" y="450"/>
                    </a:lnTo>
                    <a:lnTo>
                      <a:pt x="662" y="442"/>
                    </a:lnTo>
                    <a:lnTo>
                      <a:pt x="662" y="442"/>
                    </a:lnTo>
                    <a:lnTo>
                      <a:pt x="648" y="428"/>
                    </a:lnTo>
                    <a:lnTo>
                      <a:pt x="632" y="410"/>
                    </a:lnTo>
                    <a:lnTo>
                      <a:pt x="632" y="410"/>
                    </a:lnTo>
                    <a:lnTo>
                      <a:pt x="608" y="382"/>
                    </a:lnTo>
                    <a:lnTo>
                      <a:pt x="608" y="382"/>
                    </a:lnTo>
                    <a:lnTo>
                      <a:pt x="594" y="364"/>
                    </a:lnTo>
                    <a:lnTo>
                      <a:pt x="580" y="348"/>
                    </a:lnTo>
                    <a:lnTo>
                      <a:pt x="580" y="348"/>
                    </a:lnTo>
                    <a:lnTo>
                      <a:pt x="566" y="340"/>
                    </a:lnTo>
                    <a:lnTo>
                      <a:pt x="548" y="330"/>
                    </a:lnTo>
                    <a:lnTo>
                      <a:pt x="548" y="330"/>
                    </a:lnTo>
                    <a:lnTo>
                      <a:pt x="536" y="324"/>
                    </a:lnTo>
                    <a:lnTo>
                      <a:pt x="526" y="318"/>
                    </a:lnTo>
                    <a:lnTo>
                      <a:pt x="526" y="318"/>
                    </a:lnTo>
                    <a:lnTo>
                      <a:pt x="510" y="304"/>
                    </a:lnTo>
                    <a:lnTo>
                      <a:pt x="510" y="304"/>
                    </a:lnTo>
                    <a:lnTo>
                      <a:pt x="520" y="278"/>
                    </a:lnTo>
                    <a:lnTo>
                      <a:pt x="520" y="278"/>
                    </a:lnTo>
                    <a:lnTo>
                      <a:pt x="528" y="248"/>
                    </a:lnTo>
                    <a:lnTo>
                      <a:pt x="528" y="248"/>
                    </a:lnTo>
                    <a:lnTo>
                      <a:pt x="540" y="244"/>
                    </a:lnTo>
                    <a:lnTo>
                      <a:pt x="540" y="244"/>
                    </a:lnTo>
                    <a:lnTo>
                      <a:pt x="548" y="240"/>
                    </a:lnTo>
                    <a:lnTo>
                      <a:pt x="554" y="234"/>
                    </a:lnTo>
                    <a:lnTo>
                      <a:pt x="558" y="228"/>
                    </a:lnTo>
                    <a:lnTo>
                      <a:pt x="558" y="228"/>
                    </a:lnTo>
                    <a:lnTo>
                      <a:pt x="564" y="214"/>
                    </a:lnTo>
                    <a:lnTo>
                      <a:pt x="568" y="204"/>
                    </a:lnTo>
                    <a:lnTo>
                      <a:pt x="568" y="204"/>
                    </a:lnTo>
                    <a:lnTo>
                      <a:pt x="570" y="194"/>
                    </a:lnTo>
                    <a:lnTo>
                      <a:pt x="568" y="188"/>
                    </a:lnTo>
                    <a:lnTo>
                      <a:pt x="568" y="188"/>
                    </a:lnTo>
                    <a:lnTo>
                      <a:pt x="564" y="182"/>
                    </a:lnTo>
                    <a:lnTo>
                      <a:pt x="564" y="182"/>
                    </a:lnTo>
                    <a:lnTo>
                      <a:pt x="568" y="180"/>
                    </a:lnTo>
                    <a:lnTo>
                      <a:pt x="572" y="176"/>
                    </a:lnTo>
                    <a:lnTo>
                      <a:pt x="574" y="172"/>
                    </a:lnTo>
                    <a:lnTo>
                      <a:pt x="574" y="172"/>
                    </a:lnTo>
                    <a:lnTo>
                      <a:pt x="578" y="146"/>
                    </a:lnTo>
                    <a:lnTo>
                      <a:pt x="580" y="128"/>
                    </a:lnTo>
                    <a:lnTo>
                      <a:pt x="580" y="114"/>
                    </a:lnTo>
                    <a:lnTo>
                      <a:pt x="580" y="114"/>
                    </a:lnTo>
                    <a:lnTo>
                      <a:pt x="574" y="84"/>
                    </a:lnTo>
                    <a:lnTo>
                      <a:pt x="568" y="70"/>
                    </a:lnTo>
                    <a:lnTo>
                      <a:pt x="566" y="66"/>
                    </a:lnTo>
                    <a:lnTo>
                      <a:pt x="562" y="62"/>
                    </a:lnTo>
                    <a:lnTo>
                      <a:pt x="562" y="62"/>
                    </a:lnTo>
                    <a:lnTo>
                      <a:pt x="550" y="52"/>
                    </a:lnTo>
                    <a:lnTo>
                      <a:pt x="542" y="44"/>
                    </a:lnTo>
                    <a:lnTo>
                      <a:pt x="542" y="44"/>
                    </a:lnTo>
                    <a:lnTo>
                      <a:pt x="538" y="38"/>
                    </a:lnTo>
                    <a:lnTo>
                      <a:pt x="532" y="32"/>
                    </a:lnTo>
                    <a:lnTo>
                      <a:pt x="532" y="32"/>
                    </a:lnTo>
                    <a:lnTo>
                      <a:pt x="526" y="28"/>
                    </a:lnTo>
                    <a:lnTo>
                      <a:pt x="518" y="26"/>
                    </a:lnTo>
                    <a:lnTo>
                      <a:pt x="510" y="24"/>
                    </a:lnTo>
                    <a:lnTo>
                      <a:pt x="502" y="20"/>
                    </a:lnTo>
                    <a:lnTo>
                      <a:pt x="502" y="20"/>
                    </a:lnTo>
                    <a:lnTo>
                      <a:pt x="494" y="18"/>
                    </a:lnTo>
                    <a:lnTo>
                      <a:pt x="490" y="16"/>
                    </a:lnTo>
                    <a:lnTo>
                      <a:pt x="484" y="14"/>
                    </a:lnTo>
                    <a:lnTo>
                      <a:pt x="484" y="14"/>
                    </a:lnTo>
                    <a:lnTo>
                      <a:pt x="480" y="10"/>
                    </a:lnTo>
                    <a:lnTo>
                      <a:pt x="476" y="6"/>
                    </a:lnTo>
                    <a:lnTo>
                      <a:pt x="470" y="4"/>
                    </a:lnTo>
                    <a:lnTo>
                      <a:pt x="470" y="4"/>
                    </a:lnTo>
                    <a:lnTo>
                      <a:pt x="464" y="2"/>
                    </a:lnTo>
                    <a:lnTo>
                      <a:pt x="452" y="0"/>
                    </a:lnTo>
                    <a:lnTo>
                      <a:pt x="442" y="2"/>
                    </a:lnTo>
                    <a:lnTo>
                      <a:pt x="434" y="4"/>
                    </a:lnTo>
                    <a:lnTo>
                      <a:pt x="434" y="4"/>
                    </a:lnTo>
                    <a:lnTo>
                      <a:pt x="426" y="10"/>
                    </a:lnTo>
                    <a:lnTo>
                      <a:pt x="422" y="14"/>
                    </a:lnTo>
                    <a:lnTo>
                      <a:pt x="416" y="16"/>
                    </a:lnTo>
                    <a:lnTo>
                      <a:pt x="416" y="16"/>
                    </a:lnTo>
                    <a:lnTo>
                      <a:pt x="412" y="18"/>
                    </a:lnTo>
                    <a:lnTo>
                      <a:pt x="408" y="22"/>
                    </a:lnTo>
                    <a:lnTo>
                      <a:pt x="406" y="24"/>
                    </a:lnTo>
                    <a:lnTo>
                      <a:pt x="402" y="26"/>
                    </a:lnTo>
                    <a:lnTo>
                      <a:pt x="402" y="26"/>
                    </a:lnTo>
                    <a:lnTo>
                      <a:pt x="394" y="30"/>
                    </a:lnTo>
                    <a:lnTo>
                      <a:pt x="388" y="32"/>
                    </a:lnTo>
                    <a:lnTo>
                      <a:pt x="382" y="36"/>
                    </a:lnTo>
                    <a:lnTo>
                      <a:pt x="382" y="36"/>
                    </a:lnTo>
                    <a:lnTo>
                      <a:pt x="372" y="44"/>
                    </a:lnTo>
                    <a:lnTo>
                      <a:pt x="368" y="50"/>
                    </a:lnTo>
                    <a:lnTo>
                      <a:pt x="366" y="56"/>
                    </a:lnTo>
                    <a:lnTo>
                      <a:pt x="366" y="56"/>
                    </a:lnTo>
                    <a:lnTo>
                      <a:pt x="364" y="68"/>
                    </a:lnTo>
                    <a:lnTo>
                      <a:pt x="362" y="72"/>
                    </a:lnTo>
                    <a:lnTo>
                      <a:pt x="354" y="78"/>
                    </a:lnTo>
                    <a:lnTo>
                      <a:pt x="354" y="78"/>
                    </a:lnTo>
                    <a:lnTo>
                      <a:pt x="346" y="82"/>
                    </a:lnTo>
                    <a:lnTo>
                      <a:pt x="324" y="92"/>
                    </a:lnTo>
                    <a:lnTo>
                      <a:pt x="324" y="92"/>
                    </a:lnTo>
                    <a:lnTo>
                      <a:pt x="312" y="98"/>
                    </a:lnTo>
                    <a:lnTo>
                      <a:pt x="300" y="106"/>
                    </a:lnTo>
                    <a:lnTo>
                      <a:pt x="294" y="114"/>
                    </a:lnTo>
                    <a:lnTo>
                      <a:pt x="294" y="118"/>
                    </a:lnTo>
                    <a:lnTo>
                      <a:pt x="296" y="120"/>
                    </a:lnTo>
                    <a:lnTo>
                      <a:pt x="296" y="120"/>
                    </a:lnTo>
                    <a:lnTo>
                      <a:pt x="308" y="122"/>
                    </a:lnTo>
                    <a:lnTo>
                      <a:pt x="322" y="122"/>
                    </a:lnTo>
                    <a:lnTo>
                      <a:pt x="340" y="120"/>
                    </a:lnTo>
                    <a:lnTo>
                      <a:pt x="340" y="120"/>
                    </a:lnTo>
                    <a:lnTo>
                      <a:pt x="342" y="126"/>
                    </a:lnTo>
                    <a:lnTo>
                      <a:pt x="346" y="132"/>
                    </a:lnTo>
                    <a:lnTo>
                      <a:pt x="346" y="140"/>
                    </a:lnTo>
                    <a:lnTo>
                      <a:pt x="346" y="140"/>
                    </a:lnTo>
                    <a:lnTo>
                      <a:pt x="346" y="156"/>
                    </a:lnTo>
                    <a:lnTo>
                      <a:pt x="348" y="168"/>
                    </a:lnTo>
                    <a:lnTo>
                      <a:pt x="348" y="168"/>
                    </a:lnTo>
                    <a:lnTo>
                      <a:pt x="348" y="182"/>
                    </a:lnTo>
                    <a:lnTo>
                      <a:pt x="348" y="204"/>
                    </a:lnTo>
                    <a:lnTo>
                      <a:pt x="348" y="204"/>
                    </a:lnTo>
                    <a:lnTo>
                      <a:pt x="348" y="218"/>
                    </a:lnTo>
                    <a:lnTo>
                      <a:pt x="350" y="232"/>
                    </a:lnTo>
                    <a:lnTo>
                      <a:pt x="352" y="248"/>
                    </a:lnTo>
                    <a:lnTo>
                      <a:pt x="352" y="248"/>
                    </a:lnTo>
                    <a:lnTo>
                      <a:pt x="344" y="254"/>
                    </a:lnTo>
                    <a:lnTo>
                      <a:pt x="328" y="264"/>
                    </a:lnTo>
                    <a:lnTo>
                      <a:pt x="328" y="264"/>
                    </a:lnTo>
                    <a:lnTo>
                      <a:pt x="296" y="286"/>
                    </a:lnTo>
                    <a:lnTo>
                      <a:pt x="256" y="310"/>
                    </a:lnTo>
                    <a:lnTo>
                      <a:pt x="256" y="310"/>
                    </a:lnTo>
                    <a:lnTo>
                      <a:pt x="230" y="324"/>
                    </a:lnTo>
                    <a:lnTo>
                      <a:pt x="220" y="330"/>
                    </a:lnTo>
                    <a:lnTo>
                      <a:pt x="212" y="334"/>
                    </a:lnTo>
                    <a:lnTo>
                      <a:pt x="212" y="334"/>
                    </a:lnTo>
                    <a:lnTo>
                      <a:pt x="200" y="336"/>
                    </a:lnTo>
                    <a:lnTo>
                      <a:pt x="196" y="338"/>
                    </a:lnTo>
                    <a:lnTo>
                      <a:pt x="192" y="344"/>
                    </a:lnTo>
                    <a:lnTo>
                      <a:pt x="192" y="344"/>
                    </a:lnTo>
                    <a:lnTo>
                      <a:pt x="190" y="356"/>
                    </a:lnTo>
                    <a:lnTo>
                      <a:pt x="188" y="362"/>
                    </a:lnTo>
                    <a:lnTo>
                      <a:pt x="184" y="368"/>
                    </a:lnTo>
                    <a:lnTo>
                      <a:pt x="184" y="368"/>
                    </a:lnTo>
                    <a:lnTo>
                      <a:pt x="178" y="376"/>
                    </a:lnTo>
                    <a:lnTo>
                      <a:pt x="172" y="386"/>
                    </a:lnTo>
                    <a:lnTo>
                      <a:pt x="170" y="396"/>
                    </a:lnTo>
                    <a:lnTo>
                      <a:pt x="172" y="402"/>
                    </a:lnTo>
                    <a:lnTo>
                      <a:pt x="172" y="406"/>
                    </a:lnTo>
                    <a:lnTo>
                      <a:pt x="172" y="406"/>
                    </a:lnTo>
                    <a:lnTo>
                      <a:pt x="180" y="424"/>
                    </a:lnTo>
                    <a:lnTo>
                      <a:pt x="186" y="432"/>
                    </a:lnTo>
                    <a:lnTo>
                      <a:pt x="192" y="438"/>
                    </a:lnTo>
                    <a:lnTo>
                      <a:pt x="192" y="438"/>
                    </a:lnTo>
                    <a:lnTo>
                      <a:pt x="202" y="442"/>
                    </a:lnTo>
                    <a:lnTo>
                      <a:pt x="212" y="444"/>
                    </a:lnTo>
                    <a:lnTo>
                      <a:pt x="232" y="446"/>
                    </a:lnTo>
                    <a:lnTo>
                      <a:pt x="232" y="446"/>
                    </a:lnTo>
                    <a:lnTo>
                      <a:pt x="240" y="446"/>
                    </a:lnTo>
                    <a:lnTo>
                      <a:pt x="244" y="446"/>
                    </a:lnTo>
                    <a:lnTo>
                      <a:pt x="248" y="450"/>
                    </a:lnTo>
                    <a:lnTo>
                      <a:pt x="254" y="454"/>
                    </a:lnTo>
                    <a:lnTo>
                      <a:pt x="254" y="454"/>
                    </a:lnTo>
                    <a:lnTo>
                      <a:pt x="258" y="462"/>
                    </a:lnTo>
                    <a:lnTo>
                      <a:pt x="262" y="470"/>
                    </a:lnTo>
                    <a:lnTo>
                      <a:pt x="264" y="476"/>
                    </a:lnTo>
                    <a:lnTo>
                      <a:pt x="268" y="482"/>
                    </a:lnTo>
                    <a:lnTo>
                      <a:pt x="268" y="482"/>
                    </a:lnTo>
                    <a:lnTo>
                      <a:pt x="274" y="486"/>
                    </a:lnTo>
                    <a:lnTo>
                      <a:pt x="278" y="492"/>
                    </a:lnTo>
                    <a:lnTo>
                      <a:pt x="280" y="500"/>
                    </a:lnTo>
                    <a:lnTo>
                      <a:pt x="278" y="510"/>
                    </a:lnTo>
                    <a:lnTo>
                      <a:pt x="278" y="510"/>
                    </a:lnTo>
                    <a:lnTo>
                      <a:pt x="262" y="568"/>
                    </a:lnTo>
                    <a:lnTo>
                      <a:pt x="250" y="608"/>
                    </a:lnTo>
                    <a:lnTo>
                      <a:pt x="240" y="638"/>
                    </a:lnTo>
                    <a:lnTo>
                      <a:pt x="240" y="638"/>
                    </a:lnTo>
                    <a:lnTo>
                      <a:pt x="226" y="680"/>
                    </a:lnTo>
                    <a:lnTo>
                      <a:pt x="208" y="722"/>
                    </a:lnTo>
                    <a:lnTo>
                      <a:pt x="208" y="722"/>
                    </a:lnTo>
                    <a:lnTo>
                      <a:pt x="200" y="744"/>
                    </a:lnTo>
                    <a:lnTo>
                      <a:pt x="192" y="766"/>
                    </a:lnTo>
                    <a:lnTo>
                      <a:pt x="180" y="800"/>
                    </a:lnTo>
                    <a:lnTo>
                      <a:pt x="180" y="800"/>
                    </a:lnTo>
                    <a:lnTo>
                      <a:pt x="178" y="810"/>
                    </a:lnTo>
                    <a:lnTo>
                      <a:pt x="178" y="814"/>
                    </a:lnTo>
                    <a:lnTo>
                      <a:pt x="182" y="818"/>
                    </a:lnTo>
                    <a:lnTo>
                      <a:pt x="192" y="824"/>
                    </a:lnTo>
                    <a:lnTo>
                      <a:pt x="192" y="824"/>
                    </a:lnTo>
                    <a:lnTo>
                      <a:pt x="230" y="842"/>
                    </a:lnTo>
                    <a:lnTo>
                      <a:pt x="230" y="842"/>
                    </a:lnTo>
                    <a:lnTo>
                      <a:pt x="232" y="846"/>
                    </a:lnTo>
                    <a:lnTo>
                      <a:pt x="234" y="852"/>
                    </a:lnTo>
                    <a:lnTo>
                      <a:pt x="234" y="862"/>
                    </a:lnTo>
                    <a:lnTo>
                      <a:pt x="234" y="862"/>
                    </a:lnTo>
                    <a:lnTo>
                      <a:pt x="234" y="880"/>
                    </a:lnTo>
                    <a:lnTo>
                      <a:pt x="232" y="886"/>
                    </a:lnTo>
                    <a:lnTo>
                      <a:pt x="230" y="894"/>
                    </a:lnTo>
                    <a:lnTo>
                      <a:pt x="230" y="894"/>
                    </a:lnTo>
                    <a:lnTo>
                      <a:pt x="228" y="900"/>
                    </a:lnTo>
                    <a:lnTo>
                      <a:pt x="226" y="908"/>
                    </a:lnTo>
                    <a:lnTo>
                      <a:pt x="228" y="918"/>
                    </a:lnTo>
                    <a:lnTo>
                      <a:pt x="232" y="932"/>
                    </a:lnTo>
                    <a:lnTo>
                      <a:pt x="232" y="932"/>
                    </a:lnTo>
                    <a:lnTo>
                      <a:pt x="240" y="962"/>
                    </a:lnTo>
                    <a:lnTo>
                      <a:pt x="246" y="974"/>
                    </a:lnTo>
                    <a:lnTo>
                      <a:pt x="254" y="988"/>
                    </a:lnTo>
                    <a:lnTo>
                      <a:pt x="254" y="988"/>
                    </a:lnTo>
                    <a:lnTo>
                      <a:pt x="272" y="1022"/>
                    </a:lnTo>
                    <a:lnTo>
                      <a:pt x="288" y="1052"/>
                    </a:lnTo>
                    <a:lnTo>
                      <a:pt x="288" y="1052"/>
                    </a:lnTo>
                    <a:lnTo>
                      <a:pt x="294" y="1066"/>
                    </a:lnTo>
                    <a:lnTo>
                      <a:pt x="302" y="1078"/>
                    </a:lnTo>
                    <a:lnTo>
                      <a:pt x="310" y="1090"/>
                    </a:lnTo>
                    <a:lnTo>
                      <a:pt x="310" y="1090"/>
                    </a:lnTo>
                    <a:lnTo>
                      <a:pt x="300" y="1092"/>
                    </a:lnTo>
                    <a:lnTo>
                      <a:pt x="290" y="1096"/>
                    </a:lnTo>
                    <a:lnTo>
                      <a:pt x="286" y="1100"/>
                    </a:lnTo>
                    <a:lnTo>
                      <a:pt x="284" y="1104"/>
                    </a:lnTo>
                    <a:lnTo>
                      <a:pt x="284" y="1104"/>
                    </a:lnTo>
                    <a:lnTo>
                      <a:pt x="280" y="1114"/>
                    </a:lnTo>
                    <a:lnTo>
                      <a:pt x="278" y="1122"/>
                    </a:lnTo>
                    <a:lnTo>
                      <a:pt x="276" y="1128"/>
                    </a:lnTo>
                    <a:lnTo>
                      <a:pt x="272" y="1132"/>
                    </a:lnTo>
                    <a:lnTo>
                      <a:pt x="272" y="1132"/>
                    </a:lnTo>
                    <a:lnTo>
                      <a:pt x="266" y="1136"/>
                    </a:lnTo>
                    <a:lnTo>
                      <a:pt x="260" y="1142"/>
                    </a:lnTo>
                    <a:lnTo>
                      <a:pt x="246" y="1158"/>
                    </a:lnTo>
                    <a:lnTo>
                      <a:pt x="246" y="1158"/>
                    </a:lnTo>
                    <a:lnTo>
                      <a:pt x="238" y="1166"/>
                    </a:lnTo>
                    <a:lnTo>
                      <a:pt x="230" y="1174"/>
                    </a:lnTo>
                    <a:lnTo>
                      <a:pt x="200" y="1192"/>
                    </a:lnTo>
                    <a:lnTo>
                      <a:pt x="200" y="1192"/>
                    </a:lnTo>
                    <a:lnTo>
                      <a:pt x="168" y="1210"/>
                    </a:lnTo>
                    <a:lnTo>
                      <a:pt x="158" y="1216"/>
                    </a:lnTo>
                    <a:lnTo>
                      <a:pt x="150" y="1226"/>
                    </a:lnTo>
                    <a:lnTo>
                      <a:pt x="150" y="1226"/>
                    </a:lnTo>
                    <a:lnTo>
                      <a:pt x="142" y="1238"/>
                    </a:lnTo>
                    <a:lnTo>
                      <a:pt x="136" y="1248"/>
                    </a:lnTo>
                    <a:lnTo>
                      <a:pt x="132" y="1256"/>
                    </a:lnTo>
                    <a:lnTo>
                      <a:pt x="128" y="1260"/>
                    </a:lnTo>
                    <a:lnTo>
                      <a:pt x="126" y="1262"/>
                    </a:lnTo>
                    <a:lnTo>
                      <a:pt x="126" y="1262"/>
                    </a:lnTo>
                    <a:lnTo>
                      <a:pt x="106" y="1266"/>
                    </a:lnTo>
                    <a:lnTo>
                      <a:pt x="84" y="1268"/>
                    </a:lnTo>
                    <a:lnTo>
                      <a:pt x="84" y="1268"/>
                    </a:lnTo>
                    <a:lnTo>
                      <a:pt x="74" y="1268"/>
                    </a:lnTo>
                    <a:lnTo>
                      <a:pt x="66" y="1270"/>
                    </a:lnTo>
                    <a:lnTo>
                      <a:pt x="60" y="1274"/>
                    </a:lnTo>
                    <a:lnTo>
                      <a:pt x="52" y="1278"/>
                    </a:lnTo>
                    <a:lnTo>
                      <a:pt x="52" y="1278"/>
                    </a:lnTo>
                    <a:lnTo>
                      <a:pt x="32" y="1294"/>
                    </a:lnTo>
                    <a:lnTo>
                      <a:pt x="32" y="1294"/>
                    </a:lnTo>
                    <a:lnTo>
                      <a:pt x="30" y="1296"/>
                    </a:lnTo>
                    <a:lnTo>
                      <a:pt x="18" y="1298"/>
                    </a:lnTo>
                    <a:lnTo>
                      <a:pt x="18" y="1298"/>
                    </a:lnTo>
                    <a:lnTo>
                      <a:pt x="10" y="1298"/>
                    </a:lnTo>
                    <a:lnTo>
                      <a:pt x="4" y="1302"/>
                    </a:lnTo>
                    <a:lnTo>
                      <a:pt x="2" y="1308"/>
                    </a:lnTo>
                    <a:lnTo>
                      <a:pt x="0" y="1316"/>
                    </a:lnTo>
                    <a:lnTo>
                      <a:pt x="0" y="1316"/>
                    </a:lnTo>
                    <a:lnTo>
                      <a:pt x="4" y="1332"/>
                    </a:lnTo>
                    <a:lnTo>
                      <a:pt x="12" y="1362"/>
                    </a:lnTo>
                    <a:lnTo>
                      <a:pt x="26" y="1422"/>
                    </a:lnTo>
                    <a:lnTo>
                      <a:pt x="26" y="1422"/>
                    </a:lnTo>
                    <a:lnTo>
                      <a:pt x="34" y="1446"/>
                    </a:lnTo>
                    <a:lnTo>
                      <a:pt x="44" y="1470"/>
                    </a:lnTo>
                    <a:lnTo>
                      <a:pt x="54" y="1490"/>
                    </a:lnTo>
                    <a:lnTo>
                      <a:pt x="66" y="1506"/>
                    </a:lnTo>
                    <a:lnTo>
                      <a:pt x="66" y="1506"/>
                    </a:lnTo>
                    <a:lnTo>
                      <a:pt x="80" y="1518"/>
                    </a:lnTo>
                    <a:lnTo>
                      <a:pt x="94" y="1528"/>
                    </a:lnTo>
                    <a:lnTo>
                      <a:pt x="110" y="1536"/>
                    </a:lnTo>
                    <a:lnTo>
                      <a:pt x="120" y="1540"/>
                    </a:lnTo>
                    <a:lnTo>
                      <a:pt x="120" y="1540"/>
                    </a:lnTo>
                    <a:lnTo>
                      <a:pt x="122" y="1540"/>
                    </a:lnTo>
                    <a:lnTo>
                      <a:pt x="126" y="1538"/>
                    </a:lnTo>
                    <a:lnTo>
                      <a:pt x="132" y="1534"/>
                    </a:lnTo>
                    <a:lnTo>
                      <a:pt x="138" y="1528"/>
                    </a:lnTo>
                    <a:lnTo>
                      <a:pt x="138" y="1528"/>
                    </a:lnTo>
                    <a:lnTo>
                      <a:pt x="140" y="1520"/>
                    </a:lnTo>
                    <a:lnTo>
                      <a:pt x="140" y="1510"/>
                    </a:lnTo>
                    <a:lnTo>
                      <a:pt x="138" y="1502"/>
                    </a:lnTo>
                    <a:lnTo>
                      <a:pt x="138" y="1502"/>
                    </a:lnTo>
                    <a:lnTo>
                      <a:pt x="134" y="1492"/>
                    </a:lnTo>
                    <a:lnTo>
                      <a:pt x="128" y="1484"/>
                    </a:lnTo>
                    <a:lnTo>
                      <a:pt x="122" y="1478"/>
                    </a:lnTo>
                    <a:lnTo>
                      <a:pt x="122" y="1478"/>
                    </a:lnTo>
                    <a:lnTo>
                      <a:pt x="124" y="1474"/>
                    </a:lnTo>
                    <a:lnTo>
                      <a:pt x="124" y="1466"/>
                    </a:lnTo>
                    <a:lnTo>
                      <a:pt x="124" y="1466"/>
                    </a:lnTo>
                    <a:lnTo>
                      <a:pt x="124" y="1450"/>
                    </a:lnTo>
                    <a:lnTo>
                      <a:pt x="126" y="1434"/>
                    </a:lnTo>
                    <a:lnTo>
                      <a:pt x="126" y="1434"/>
                    </a:lnTo>
                    <a:lnTo>
                      <a:pt x="128" y="1428"/>
                    </a:lnTo>
                    <a:lnTo>
                      <a:pt x="132" y="1424"/>
                    </a:lnTo>
                    <a:lnTo>
                      <a:pt x="136" y="1418"/>
                    </a:lnTo>
                    <a:lnTo>
                      <a:pt x="136" y="1412"/>
                    </a:lnTo>
                    <a:lnTo>
                      <a:pt x="136" y="1412"/>
                    </a:lnTo>
                    <a:lnTo>
                      <a:pt x="136" y="1408"/>
                    </a:lnTo>
                    <a:lnTo>
                      <a:pt x="136" y="1404"/>
                    </a:lnTo>
                    <a:lnTo>
                      <a:pt x="138" y="1400"/>
                    </a:lnTo>
                    <a:lnTo>
                      <a:pt x="138" y="1400"/>
                    </a:lnTo>
                    <a:lnTo>
                      <a:pt x="142" y="1398"/>
                    </a:lnTo>
                    <a:lnTo>
                      <a:pt x="148" y="1396"/>
                    </a:lnTo>
                    <a:lnTo>
                      <a:pt x="152" y="1394"/>
                    </a:lnTo>
                    <a:lnTo>
                      <a:pt x="152" y="1394"/>
                    </a:lnTo>
                    <a:lnTo>
                      <a:pt x="154" y="1390"/>
                    </a:lnTo>
                    <a:lnTo>
                      <a:pt x="154" y="1386"/>
                    </a:lnTo>
                    <a:lnTo>
                      <a:pt x="150" y="1376"/>
                    </a:lnTo>
                    <a:lnTo>
                      <a:pt x="150" y="1376"/>
                    </a:lnTo>
                    <a:lnTo>
                      <a:pt x="150" y="1370"/>
                    </a:lnTo>
                    <a:lnTo>
                      <a:pt x="152" y="1370"/>
                    </a:lnTo>
                    <a:lnTo>
                      <a:pt x="160" y="1372"/>
                    </a:lnTo>
                    <a:lnTo>
                      <a:pt x="160" y="1372"/>
                    </a:lnTo>
                    <a:lnTo>
                      <a:pt x="166" y="1374"/>
                    </a:lnTo>
                    <a:lnTo>
                      <a:pt x="174" y="1376"/>
                    </a:lnTo>
                    <a:lnTo>
                      <a:pt x="178" y="1376"/>
                    </a:lnTo>
                    <a:lnTo>
                      <a:pt x="182" y="1374"/>
                    </a:lnTo>
                    <a:lnTo>
                      <a:pt x="184" y="1372"/>
                    </a:lnTo>
                    <a:lnTo>
                      <a:pt x="184" y="1368"/>
                    </a:lnTo>
                    <a:lnTo>
                      <a:pt x="184" y="1368"/>
                    </a:lnTo>
                    <a:lnTo>
                      <a:pt x="186" y="1362"/>
                    </a:lnTo>
                    <a:lnTo>
                      <a:pt x="188" y="1358"/>
                    </a:lnTo>
                    <a:lnTo>
                      <a:pt x="196" y="1350"/>
                    </a:lnTo>
                    <a:lnTo>
                      <a:pt x="208" y="1342"/>
                    </a:lnTo>
                    <a:lnTo>
                      <a:pt x="220" y="1338"/>
                    </a:lnTo>
                    <a:lnTo>
                      <a:pt x="220" y="1338"/>
                    </a:lnTo>
                    <a:lnTo>
                      <a:pt x="260" y="1324"/>
                    </a:lnTo>
                    <a:lnTo>
                      <a:pt x="282" y="1312"/>
                    </a:lnTo>
                    <a:lnTo>
                      <a:pt x="302" y="1302"/>
                    </a:lnTo>
                    <a:lnTo>
                      <a:pt x="302" y="1302"/>
                    </a:lnTo>
                    <a:lnTo>
                      <a:pt x="316" y="1286"/>
                    </a:lnTo>
                    <a:lnTo>
                      <a:pt x="334" y="1268"/>
                    </a:lnTo>
                    <a:lnTo>
                      <a:pt x="350" y="1248"/>
                    </a:lnTo>
                    <a:lnTo>
                      <a:pt x="350" y="1248"/>
                    </a:lnTo>
                    <a:lnTo>
                      <a:pt x="354" y="1262"/>
                    </a:lnTo>
                    <a:lnTo>
                      <a:pt x="356" y="1292"/>
                    </a:lnTo>
                    <a:lnTo>
                      <a:pt x="356" y="1292"/>
                    </a:lnTo>
                    <a:lnTo>
                      <a:pt x="354" y="1322"/>
                    </a:lnTo>
                    <a:lnTo>
                      <a:pt x="354" y="1334"/>
                    </a:lnTo>
                    <a:lnTo>
                      <a:pt x="350" y="1342"/>
                    </a:lnTo>
                    <a:lnTo>
                      <a:pt x="350" y="1342"/>
                    </a:lnTo>
                    <a:lnTo>
                      <a:pt x="340" y="1358"/>
                    </a:lnTo>
                    <a:lnTo>
                      <a:pt x="338" y="1364"/>
                    </a:lnTo>
                    <a:lnTo>
                      <a:pt x="338" y="1368"/>
                    </a:lnTo>
                    <a:lnTo>
                      <a:pt x="338" y="1372"/>
                    </a:lnTo>
                    <a:lnTo>
                      <a:pt x="338" y="1372"/>
                    </a:lnTo>
                    <a:lnTo>
                      <a:pt x="342" y="1378"/>
                    </a:lnTo>
                    <a:lnTo>
                      <a:pt x="342" y="1384"/>
                    </a:lnTo>
                    <a:lnTo>
                      <a:pt x="340" y="1388"/>
                    </a:lnTo>
                    <a:lnTo>
                      <a:pt x="338" y="1394"/>
                    </a:lnTo>
                    <a:lnTo>
                      <a:pt x="338" y="1394"/>
                    </a:lnTo>
                    <a:lnTo>
                      <a:pt x="334" y="1400"/>
                    </a:lnTo>
                    <a:lnTo>
                      <a:pt x="334" y="1404"/>
                    </a:lnTo>
                    <a:lnTo>
                      <a:pt x="336" y="1418"/>
                    </a:lnTo>
                    <a:lnTo>
                      <a:pt x="336" y="1418"/>
                    </a:lnTo>
                    <a:lnTo>
                      <a:pt x="338" y="1424"/>
                    </a:lnTo>
                    <a:lnTo>
                      <a:pt x="338" y="1430"/>
                    </a:lnTo>
                    <a:lnTo>
                      <a:pt x="336" y="1436"/>
                    </a:lnTo>
                    <a:lnTo>
                      <a:pt x="332" y="1444"/>
                    </a:lnTo>
                    <a:lnTo>
                      <a:pt x="332" y="1444"/>
                    </a:lnTo>
                    <a:lnTo>
                      <a:pt x="326" y="1454"/>
                    </a:lnTo>
                    <a:lnTo>
                      <a:pt x="322" y="1464"/>
                    </a:lnTo>
                    <a:lnTo>
                      <a:pt x="322" y="1472"/>
                    </a:lnTo>
                    <a:lnTo>
                      <a:pt x="324" y="1480"/>
                    </a:lnTo>
                    <a:lnTo>
                      <a:pt x="324" y="1480"/>
                    </a:lnTo>
                    <a:lnTo>
                      <a:pt x="332" y="1490"/>
                    </a:lnTo>
                    <a:lnTo>
                      <a:pt x="334" y="1496"/>
                    </a:lnTo>
                    <a:lnTo>
                      <a:pt x="334" y="1502"/>
                    </a:lnTo>
                    <a:lnTo>
                      <a:pt x="334" y="1502"/>
                    </a:lnTo>
                    <a:lnTo>
                      <a:pt x="332" y="1510"/>
                    </a:lnTo>
                    <a:lnTo>
                      <a:pt x="330" y="1520"/>
                    </a:lnTo>
                    <a:lnTo>
                      <a:pt x="330" y="1532"/>
                    </a:lnTo>
                    <a:lnTo>
                      <a:pt x="332" y="1536"/>
                    </a:lnTo>
                    <a:lnTo>
                      <a:pt x="334" y="1540"/>
                    </a:lnTo>
                    <a:lnTo>
                      <a:pt x="334" y="1540"/>
                    </a:lnTo>
                    <a:lnTo>
                      <a:pt x="340" y="1542"/>
                    </a:lnTo>
                    <a:lnTo>
                      <a:pt x="350" y="1546"/>
                    </a:lnTo>
                    <a:lnTo>
                      <a:pt x="382" y="1554"/>
                    </a:lnTo>
                    <a:lnTo>
                      <a:pt x="418" y="1562"/>
                    </a:lnTo>
                    <a:lnTo>
                      <a:pt x="452" y="1564"/>
                    </a:lnTo>
                    <a:lnTo>
                      <a:pt x="452" y="1564"/>
                    </a:lnTo>
                    <a:lnTo>
                      <a:pt x="510" y="1564"/>
                    </a:lnTo>
                    <a:lnTo>
                      <a:pt x="534" y="1564"/>
                    </a:lnTo>
                    <a:lnTo>
                      <a:pt x="544" y="1562"/>
                    </a:lnTo>
                    <a:lnTo>
                      <a:pt x="552" y="1560"/>
                    </a:lnTo>
                    <a:lnTo>
                      <a:pt x="552" y="1560"/>
                    </a:lnTo>
                    <a:lnTo>
                      <a:pt x="562" y="1556"/>
                    </a:lnTo>
                    <a:lnTo>
                      <a:pt x="570" y="1552"/>
                    </a:lnTo>
                    <a:lnTo>
                      <a:pt x="576" y="1546"/>
                    </a:lnTo>
                    <a:lnTo>
                      <a:pt x="578" y="1542"/>
                    </a:lnTo>
                    <a:lnTo>
                      <a:pt x="578" y="1542"/>
                    </a:lnTo>
                    <a:lnTo>
                      <a:pt x="576" y="1536"/>
                    </a:lnTo>
                    <a:lnTo>
                      <a:pt x="576" y="1532"/>
                    </a:lnTo>
                    <a:lnTo>
                      <a:pt x="572" y="1528"/>
                    </a:lnTo>
                    <a:lnTo>
                      <a:pt x="572" y="1528"/>
                    </a:lnTo>
                    <a:lnTo>
                      <a:pt x="568" y="1524"/>
                    </a:lnTo>
                    <a:lnTo>
                      <a:pt x="562" y="1518"/>
                    </a:lnTo>
                    <a:lnTo>
                      <a:pt x="554" y="1512"/>
                    </a:lnTo>
                    <a:lnTo>
                      <a:pt x="554" y="1512"/>
                    </a:lnTo>
                    <a:lnTo>
                      <a:pt x="534" y="1502"/>
                    </a:lnTo>
                    <a:lnTo>
                      <a:pt x="520" y="1496"/>
                    </a:lnTo>
                    <a:lnTo>
                      <a:pt x="520" y="1496"/>
                    </a:lnTo>
                    <a:lnTo>
                      <a:pt x="506" y="1484"/>
                    </a:lnTo>
                    <a:lnTo>
                      <a:pt x="498" y="1476"/>
                    </a:lnTo>
                    <a:lnTo>
                      <a:pt x="490" y="1472"/>
                    </a:lnTo>
                    <a:lnTo>
                      <a:pt x="490" y="1472"/>
                    </a:lnTo>
                    <a:lnTo>
                      <a:pt x="490" y="1470"/>
                    </a:lnTo>
                    <a:lnTo>
                      <a:pt x="488" y="1466"/>
                    </a:lnTo>
                    <a:lnTo>
                      <a:pt x="484" y="1460"/>
                    </a:lnTo>
                    <a:lnTo>
                      <a:pt x="484" y="1460"/>
                    </a:lnTo>
                    <a:lnTo>
                      <a:pt x="472" y="1446"/>
                    </a:lnTo>
                    <a:lnTo>
                      <a:pt x="472" y="1446"/>
                    </a:lnTo>
                    <a:lnTo>
                      <a:pt x="472" y="1442"/>
                    </a:lnTo>
                    <a:lnTo>
                      <a:pt x="474" y="1438"/>
                    </a:lnTo>
                    <a:lnTo>
                      <a:pt x="472" y="1432"/>
                    </a:lnTo>
                    <a:lnTo>
                      <a:pt x="472" y="1432"/>
                    </a:lnTo>
                    <a:lnTo>
                      <a:pt x="470" y="1428"/>
                    </a:lnTo>
                    <a:lnTo>
                      <a:pt x="468" y="1424"/>
                    </a:lnTo>
                    <a:lnTo>
                      <a:pt x="464" y="1422"/>
                    </a:lnTo>
                    <a:lnTo>
                      <a:pt x="464" y="1422"/>
                    </a:lnTo>
                    <a:lnTo>
                      <a:pt x="466" y="1424"/>
                    </a:lnTo>
                    <a:lnTo>
                      <a:pt x="472" y="1424"/>
                    </a:lnTo>
                    <a:lnTo>
                      <a:pt x="474" y="1424"/>
                    </a:lnTo>
                    <a:lnTo>
                      <a:pt x="476" y="1422"/>
                    </a:lnTo>
                    <a:lnTo>
                      <a:pt x="476" y="1418"/>
                    </a:lnTo>
                    <a:lnTo>
                      <a:pt x="476" y="1412"/>
                    </a:lnTo>
                    <a:lnTo>
                      <a:pt x="476" y="1412"/>
                    </a:lnTo>
                    <a:lnTo>
                      <a:pt x="474" y="1402"/>
                    </a:lnTo>
                    <a:lnTo>
                      <a:pt x="470" y="1394"/>
                    </a:lnTo>
                    <a:lnTo>
                      <a:pt x="464" y="1390"/>
                    </a:lnTo>
                    <a:lnTo>
                      <a:pt x="458" y="1386"/>
                    </a:lnTo>
                    <a:lnTo>
                      <a:pt x="458" y="1386"/>
                    </a:lnTo>
                    <a:lnTo>
                      <a:pt x="454" y="1382"/>
                    </a:lnTo>
                    <a:lnTo>
                      <a:pt x="452" y="1376"/>
                    </a:lnTo>
                    <a:lnTo>
                      <a:pt x="456" y="1370"/>
                    </a:lnTo>
                    <a:lnTo>
                      <a:pt x="464" y="1362"/>
                    </a:lnTo>
                    <a:lnTo>
                      <a:pt x="464" y="1362"/>
                    </a:lnTo>
                    <a:lnTo>
                      <a:pt x="476" y="1356"/>
                    </a:lnTo>
                    <a:lnTo>
                      <a:pt x="486" y="1350"/>
                    </a:lnTo>
                    <a:lnTo>
                      <a:pt x="490" y="1344"/>
                    </a:lnTo>
                    <a:lnTo>
                      <a:pt x="496" y="1338"/>
                    </a:lnTo>
                    <a:lnTo>
                      <a:pt x="500" y="1328"/>
                    </a:lnTo>
                    <a:lnTo>
                      <a:pt x="504" y="1314"/>
                    </a:lnTo>
                    <a:lnTo>
                      <a:pt x="504" y="1314"/>
                    </a:lnTo>
                    <a:lnTo>
                      <a:pt x="508" y="1290"/>
                    </a:lnTo>
                    <a:lnTo>
                      <a:pt x="510" y="1276"/>
                    </a:lnTo>
                    <a:lnTo>
                      <a:pt x="510" y="1264"/>
                    </a:lnTo>
                    <a:lnTo>
                      <a:pt x="508" y="1250"/>
                    </a:lnTo>
                    <a:lnTo>
                      <a:pt x="508" y="1250"/>
                    </a:lnTo>
                    <a:lnTo>
                      <a:pt x="500" y="1222"/>
                    </a:lnTo>
                    <a:lnTo>
                      <a:pt x="498" y="1210"/>
                    </a:lnTo>
                    <a:lnTo>
                      <a:pt x="498" y="1198"/>
                    </a:lnTo>
                    <a:lnTo>
                      <a:pt x="498" y="1198"/>
                    </a:lnTo>
                    <a:lnTo>
                      <a:pt x="506" y="1154"/>
                    </a:lnTo>
                    <a:lnTo>
                      <a:pt x="512" y="1100"/>
                    </a:lnTo>
                    <a:lnTo>
                      <a:pt x="512" y="1100"/>
                    </a:lnTo>
                    <a:lnTo>
                      <a:pt x="512" y="1080"/>
                    </a:lnTo>
                    <a:lnTo>
                      <a:pt x="510" y="1064"/>
                    </a:lnTo>
                    <a:lnTo>
                      <a:pt x="506" y="1048"/>
                    </a:lnTo>
                    <a:lnTo>
                      <a:pt x="504" y="1028"/>
                    </a:lnTo>
                    <a:lnTo>
                      <a:pt x="504" y="1028"/>
                    </a:lnTo>
                    <a:lnTo>
                      <a:pt x="506" y="1008"/>
                    </a:lnTo>
                    <a:lnTo>
                      <a:pt x="504" y="994"/>
                    </a:lnTo>
                    <a:lnTo>
                      <a:pt x="502" y="982"/>
                    </a:lnTo>
                    <a:lnTo>
                      <a:pt x="498" y="974"/>
                    </a:lnTo>
                    <a:lnTo>
                      <a:pt x="498" y="974"/>
                    </a:lnTo>
                    <a:lnTo>
                      <a:pt x="482" y="956"/>
                    </a:lnTo>
                    <a:lnTo>
                      <a:pt x="482" y="956"/>
                    </a:lnTo>
                    <a:lnTo>
                      <a:pt x="484" y="958"/>
                    </a:lnTo>
                    <a:lnTo>
                      <a:pt x="486" y="958"/>
                    </a:lnTo>
                    <a:lnTo>
                      <a:pt x="490" y="952"/>
                    </a:lnTo>
                    <a:lnTo>
                      <a:pt x="494" y="942"/>
                    </a:lnTo>
                    <a:lnTo>
                      <a:pt x="494" y="942"/>
                    </a:lnTo>
                    <a:lnTo>
                      <a:pt x="496" y="922"/>
                    </a:lnTo>
                    <a:lnTo>
                      <a:pt x="496" y="900"/>
                    </a:lnTo>
                    <a:lnTo>
                      <a:pt x="494" y="878"/>
                    </a:lnTo>
                    <a:lnTo>
                      <a:pt x="494" y="878"/>
                    </a:lnTo>
                    <a:lnTo>
                      <a:pt x="500" y="886"/>
                    </a:lnTo>
                    <a:lnTo>
                      <a:pt x="504" y="890"/>
                    </a:lnTo>
                    <a:lnTo>
                      <a:pt x="506" y="890"/>
                    </a:lnTo>
                    <a:lnTo>
                      <a:pt x="510" y="890"/>
                    </a:lnTo>
                    <a:lnTo>
                      <a:pt x="510" y="890"/>
                    </a:lnTo>
                    <a:lnTo>
                      <a:pt x="514" y="884"/>
                    </a:lnTo>
                    <a:lnTo>
                      <a:pt x="514" y="876"/>
                    </a:lnTo>
                    <a:lnTo>
                      <a:pt x="518" y="844"/>
                    </a:lnTo>
                    <a:lnTo>
                      <a:pt x="518" y="844"/>
                    </a:lnTo>
                    <a:lnTo>
                      <a:pt x="520" y="806"/>
                    </a:lnTo>
                    <a:lnTo>
                      <a:pt x="522" y="784"/>
                    </a:lnTo>
                    <a:lnTo>
                      <a:pt x="526" y="754"/>
                    </a:lnTo>
                    <a:lnTo>
                      <a:pt x="526" y="754"/>
                    </a:lnTo>
                    <a:lnTo>
                      <a:pt x="532" y="726"/>
                    </a:lnTo>
                    <a:lnTo>
                      <a:pt x="538" y="702"/>
                    </a:lnTo>
                    <a:lnTo>
                      <a:pt x="544" y="684"/>
                    </a:lnTo>
                    <a:lnTo>
                      <a:pt x="546" y="668"/>
                    </a:lnTo>
                    <a:lnTo>
                      <a:pt x="546" y="668"/>
                    </a:lnTo>
                    <a:lnTo>
                      <a:pt x="550" y="640"/>
                    </a:lnTo>
                    <a:lnTo>
                      <a:pt x="554" y="610"/>
                    </a:lnTo>
                    <a:lnTo>
                      <a:pt x="554" y="610"/>
                    </a:lnTo>
                    <a:lnTo>
                      <a:pt x="564" y="562"/>
                    </a:lnTo>
                    <a:lnTo>
                      <a:pt x="564" y="562"/>
                    </a:lnTo>
                    <a:lnTo>
                      <a:pt x="564" y="566"/>
                    </a:lnTo>
                    <a:lnTo>
                      <a:pt x="566" y="572"/>
                    </a:lnTo>
                    <a:lnTo>
                      <a:pt x="570" y="582"/>
                    </a:lnTo>
                    <a:lnTo>
                      <a:pt x="578" y="592"/>
                    </a:lnTo>
                    <a:lnTo>
                      <a:pt x="578" y="592"/>
                    </a:lnTo>
                    <a:lnTo>
                      <a:pt x="596" y="612"/>
                    </a:lnTo>
                    <a:lnTo>
                      <a:pt x="604" y="618"/>
                    </a:lnTo>
                    <a:lnTo>
                      <a:pt x="612" y="622"/>
                    </a:lnTo>
                    <a:lnTo>
                      <a:pt x="612" y="622"/>
                    </a:lnTo>
                    <a:lnTo>
                      <a:pt x="626" y="630"/>
                    </a:lnTo>
                    <a:lnTo>
                      <a:pt x="630" y="634"/>
                    </a:lnTo>
                    <a:lnTo>
                      <a:pt x="636" y="636"/>
                    </a:lnTo>
                    <a:lnTo>
                      <a:pt x="636" y="636"/>
                    </a:lnTo>
                    <a:lnTo>
                      <a:pt x="642" y="634"/>
                    </a:lnTo>
                    <a:lnTo>
                      <a:pt x="650" y="630"/>
                    </a:lnTo>
                    <a:lnTo>
                      <a:pt x="656" y="622"/>
                    </a:lnTo>
                    <a:lnTo>
                      <a:pt x="656" y="622"/>
                    </a:lnTo>
                    <a:lnTo>
                      <a:pt x="670" y="632"/>
                    </a:lnTo>
                    <a:lnTo>
                      <a:pt x="686" y="642"/>
                    </a:lnTo>
                    <a:lnTo>
                      <a:pt x="706" y="652"/>
                    </a:lnTo>
                    <a:lnTo>
                      <a:pt x="706" y="652"/>
                    </a:lnTo>
                    <a:lnTo>
                      <a:pt x="726" y="662"/>
                    </a:lnTo>
                    <a:lnTo>
                      <a:pt x="740" y="670"/>
                    </a:lnTo>
                    <a:lnTo>
                      <a:pt x="754" y="680"/>
                    </a:lnTo>
                    <a:lnTo>
                      <a:pt x="754" y="680"/>
                    </a:lnTo>
                    <a:lnTo>
                      <a:pt x="754" y="686"/>
                    </a:lnTo>
                    <a:lnTo>
                      <a:pt x="758" y="692"/>
                    </a:lnTo>
                    <a:lnTo>
                      <a:pt x="762" y="700"/>
                    </a:lnTo>
                    <a:lnTo>
                      <a:pt x="762" y="700"/>
                    </a:lnTo>
                    <a:lnTo>
                      <a:pt x="774" y="712"/>
                    </a:lnTo>
                    <a:lnTo>
                      <a:pt x="780" y="722"/>
                    </a:lnTo>
                    <a:lnTo>
                      <a:pt x="780" y="722"/>
                    </a:lnTo>
                    <a:lnTo>
                      <a:pt x="782" y="726"/>
                    </a:lnTo>
                    <a:lnTo>
                      <a:pt x="786" y="728"/>
                    </a:lnTo>
                    <a:lnTo>
                      <a:pt x="790" y="730"/>
                    </a:lnTo>
                    <a:lnTo>
                      <a:pt x="790" y="730"/>
                    </a:lnTo>
                    <a:lnTo>
                      <a:pt x="796" y="728"/>
                    </a:lnTo>
                    <a:lnTo>
                      <a:pt x="796" y="728"/>
                    </a:lnTo>
                    <a:lnTo>
                      <a:pt x="794" y="732"/>
                    </a:lnTo>
                    <a:lnTo>
                      <a:pt x="794" y="736"/>
                    </a:lnTo>
                    <a:lnTo>
                      <a:pt x="794" y="740"/>
                    </a:lnTo>
                    <a:lnTo>
                      <a:pt x="794" y="740"/>
                    </a:lnTo>
                    <a:lnTo>
                      <a:pt x="796" y="746"/>
                    </a:lnTo>
                    <a:lnTo>
                      <a:pt x="800" y="748"/>
                    </a:lnTo>
                    <a:lnTo>
                      <a:pt x="800" y="748"/>
                    </a:lnTo>
                    <a:lnTo>
                      <a:pt x="796" y="750"/>
                    </a:lnTo>
                    <a:lnTo>
                      <a:pt x="792" y="758"/>
                    </a:lnTo>
                    <a:lnTo>
                      <a:pt x="792" y="758"/>
                    </a:lnTo>
                    <a:lnTo>
                      <a:pt x="792" y="764"/>
                    </a:lnTo>
                    <a:lnTo>
                      <a:pt x="794" y="768"/>
                    </a:lnTo>
                    <a:lnTo>
                      <a:pt x="794" y="768"/>
                    </a:lnTo>
                    <a:lnTo>
                      <a:pt x="796" y="770"/>
                    </a:lnTo>
                    <a:lnTo>
                      <a:pt x="796" y="774"/>
                    </a:lnTo>
                    <a:lnTo>
                      <a:pt x="796" y="776"/>
                    </a:lnTo>
                    <a:lnTo>
                      <a:pt x="798" y="778"/>
                    </a:lnTo>
                    <a:lnTo>
                      <a:pt x="798" y="778"/>
                    </a:lnTo>
                    <a:lnTo>
                      <a:pt x="802" y="780"/>
                    </a:lnTo>
                    <a:lnTo>
                      <a:pt x="806" y="778"/>
                    </a:lnTo>
                    <a:lnTo>
                      <a:pt x="814" y="776"/>
                    </a:lnTo>
                    <a:lnTo>
                      <a:pt x="814" y="776"/>
                    </a:lnTo>
                    <a:lnTo>
                      <a:pt x="820" y="772"/>
                    </a:lnTo>
                    <a:lnTo>
                      <a:pt x="826" y="768"/>
                    </a:lnTo>
                    <a:lnTo>
                      <a:pt x="826" y="768"/>
                    </a:lnTo>
                    <a:lnTo>
                      <a:pt x="840" y="754"/>
                    </a:lnTo>
                    <a:lnTo>
                      <a:pt x="840" y="754"/>
                    </a:lnTo>
                    <a:lnTo>
                      <a:pt x="840" y="746"/>
                    </a:lnTo>
                    <a:lnTo>
                      <a:pt x="840" y="736"/>
                    </a:lnTo>
                    <a:lnTo>
                      <a:pt x="840" y="736"/>
                    </a:lnTo>
                    <a:close/>
                    <a:moveTo>
                      <a:pt x="370" y="316"/>
                    </a:moveTo>
                    <a:lnTo>
                      <a:pt x="370" y="316"/>
                    </a:lnTo>
                    <a:lnTo>
                      <a:pt x="364" y="320"/>
                    </a:lnTo>
                    <a:lnTo>
                      <a:pt x="356" y="318"/>
                    </a:lnTo>
                    <a:lnTo>
                      <a:pt x="356" y="318"/>
                    </a:lnTo>
                    <a:lnTo>
                      <a:pt x="354" y="316"/>
                    </a:lnTo>
                    <a:lnTo>
                      <a:pt x="352" y="318"/>
                    </a:lnTo>
                    <a:lnTo>
                      <a:pt x="352" y="318"/>
                    </a:lnTo>
                    <a:lnTo>
                      <a:pt x="346" y="322"/>
                    </a:lnTo>
                    <a:lnTo>
                      <a:pt x="346" y="322"/>
                    </a:lnTo>
                    <a:lnTo>
                      <a:pt x="348" y="320"/>
                    </a:lnTo>
                    <a:lnTo>
                      <a:pt x="352" y="318"/>
                    </a:lnTo>
                    <a:lnTo>
                      <a:pt x="352" y="318"/>
                    </a:lnTo>
                    <a:lnTo>
                      <a:pt x="362" y="310"/>
                    </a:lnTo>
                    <a:lnTo>
                      <a:pt x="372" y="304"/>
                    </a:lnTo>
                    <a:lnTo>
                      <a:pt x="372" y="304"/>
                    </a:lnTo>
                    <a:lnTo>
                      <a:pt x="376" y="302"/>
                    </a:lnTo>
                    <a:lnTo>
                      <a:pt x="378" y="304"/>
                    </a:lnTo>
                    <a:lnTo>
                      <a:pt x="380" y="306"/>
                    </a:lnTo>
                    <a:lnTo>
                      <a:pt x="380" y="306"/>
                    </a:lnTo>
                    <a:lnTo>
                      <a:pt x="370" y="316"/>
                    </a:lnTo>
                    <a:lnTo>
                      <a:pt x="370"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grpSp>
      </p:grpSp>
      <p:cxnSp>
        <p:nvCxnSpPr>
          <p:cNvPr id="14" name="직선 연결선 13"/>
          <p:cNvCxnSpPr/>
          <p:nvPr/>
        </p:nvCxnSpPr>
        <p:spPr>
          <a:xfrm flipV="1">
            <a:off x="960664" y="2454123"/>
            <a:ext cx="10807351" cy="23371"/>
          </a:xfrm>
          <a:prstGeom prst="line">
            <a:avLst/>
          </a:prstGeom>
          <a:ln w="38100" cap="sq">
            <a:gradFill flip="none" rotWithShape="1">
              <a:gsLst>
                <a:gs pos="58000">
                  <a:srgbClr val="EC9609"/>
                </a:gs>
                <a:gs pos="21000">
                  <a:schemeClr val="accent1">
                    <a:lumMod val="5000"/>
                    <a:lumOff val="95000"/>
                    <a:alpha val="80000"/>
                  </a:schemeClr>
                </a:gs>
                <a:gs pos="82000">
                  <a:srgbClr val="C60023"/>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DAE2E5B-0023-47AC-A4FA-CB2F9AE87A58}"/>
              </a:ext>
            </a:extLst>
          </p:cNvPr>
          <p:cNvSpPr/>
          <p:nvPr/>
        </p:nvSpPr>
        <p:spPr>
          <a:xfrm>
            <a:off x="68536" y="65832"/>
            <a:ext cx="12072664" cy="6741368"/>
          </a:xfrm>
          <a:prstGeom prst="rect">
            <a:avLst/>
          </a:prstGeom>
          <a:noFill/>
          <a:ln w="38100">
            <a:solidFill>
              <a:srgbClr val="93C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p>
        </p:txBody>
      </p:sp>
      <p:sp>
        <p:nvSpPr>
          <p:cNvPr id="12" name="TextBox 11"/>
          <p:cNvSpPr txBox="1"/>
          <p:nvPr/>
        </p:nvSpPr>
        <p:spPr>
          <a:xfrm>
            <a:off x="4151784" y="2661060"/>
            <a:ext cx="6984776" cy="852260"/>
          </a:xfrm>
          <a:prstGeom prst="rect">
            <a:avLst/>
          </a:prstGeom>
          <a:noFill/>
        </p:spPr>
        <p:txBody>
          <a:bodyPr wrap="square" lIns="112498" tIns="56249" rIns="112498" bIns="56249" rtlCol="0">
            <a:spAutoFit/>
          </a:bodyPr>
          <a:lstStyle>
            <a:defPPr>
              <a:defRPr lang="ko-KR"/>
            </a:defPPr>
            <a:lvl1pPr>
              <a:lnSpc>
                <a:spcPct val="120000"/>
              </a:lnSpc>
              <a:defRPr sz="4000" spc="-148">
                <a:solidFill>
                  <a:srgbClr val="064B8A"/>
                </a:solidFill>
                <a:latin typeface="경기천년제목 Medium" panose="02020603020101020101" pitchFamily="18" charset="-127"/>
                <a:ea typeface="경기천년제목 Medium" panose="02020603020101020101" pitchFamily="18" charset="-127"/>
              </a:defRPr>
            </a:lvl1pPr>
          </a:lstStyle>
          <a:p>
            <a:r>
              <a:rPr lang="en-US" altLang="ko-KR" dirty="0"/>
              <a:t>Ⅲ. </a:t>
            </a:r>
            <a:r>
              <a:rPr lang="ko-KR" altLang="en-US" dirty="0"/>
              <a:t>국내외 기업의 </a:t>
            </a:r>
            <a:r>
              <a:rPr lang="en-US" altLang="ko-KR" dirty="0" smtClean="0"/>
              <a:t>ESG </a:t>
            </a:r>
            <a:r>
              <a:rPr lang="ko-KR" altLang="en-US" dirty="0"/>
              <a:t>사례 </a:t>
            </a:r>
            <a:r>
              <a:rPr lang="en-US" altLang="ko-KR" dirty="0" smtClean="0"/>
              <a:t>2</a:t>
            </a:r>
            <a:endParaRPr lang="ko-KR" altLang="en-US" dirty="0"/>
          </a:p>
        </p:txBody>
      </p:sp>
    </p:spTree>
    <p:extLst>
      <p:ext uri="{BB962C8B-B14F-4D97-AF65-F5344CB8AC3E}">
        <p14:creationId xmlns:p14="http://schemas.microsoft.com/office/powerpoint/2010/main" val="459591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smtClean="0"/>
              <a:t>ESG </a:t>
            </a:r>
            <a:r>
              <a:rPr lang="ko-KR" altLang="en-US" dirty="0" smtClean="0"/>
              <a:t>사례 </a:t>
            </a:r>
            <a:r>
              <a:rPr lang="en-US" altLang="ko-KR" dirty="0" smtClean="0"/>
              <a:t>2</a:t>
            </a:r>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한국</a:t>
            </a:r>
            <a:r>
              <a:rPr lang="en-US" altLang="ko-KR" sz="2200" u="sng" dirty="0">
                <a:latin typeface="경기천년바탕 Bold" panose="02020803020101020101" pitchFamily="18" charset="-127"/>
                <a:ea typeface="경기천년바탕 Bold" panose="02020803020101020101" pitchFamily="18" charset="-127"/>
              </a:rPr>
              <a:t>P&amp;G ‘</a:t>
            </a:r>
            <a:r>
              <a:rPr lang="en-US" altLang="ko-KR" sz="2200" u="sng" dirty="0" err="1">
                <a:latin typeface="경기천년바탕 Bold" panose="02020803020101020101" pitchFamily="18" charset="-127"/>
                <a:ea typeface="경기천년바탕 Bold" panose="02020803020101020101" pitchFamily="18" charset="-127"/>
              </a:rPr>
              <a:t>WeSeeEqual</a:t>
            </a:r>
            <a:r>
              <a:rPr lang="en-US" altLang="ko-KR" sz="2200" u="sng" dirty="0">
                <a:latin typeface="경기천년바탕 Bold" panose="02020803020101020101" pitchFamily="18" charset="-127"/>
                <a:ea typeface="경기천년바탕 Bold" panose="02020803020101020101" pitchFamily="18" charset="-127"/>
              </a:rPr>
              <a:t> </a:t>
            </a:r>
            <a:r>
              <a:rPr lang="ko-KR" altLang="en-US" sz="2200" u="sng" dirty="0">
                <a:latin typeface="경기천년바탕 Bold" panose="02020803020101020101" pitchFamily="18" charset="-127"/>
                <a:ea typeface="경기천년바탕 Bold" panose="02020803020101020101" pitchFamily="18" charset="-127"/>
              </a:rPr>
              <a:t>컨퍼런스’</a:t>
            </a:r>
          </a:p>
        </p:txBody>
      </p:sp>
      <p:sp>
        <p:nvSpPr>
          <p:cNvPr id="22" name="TextBox 21">
            <a:extLst>
              <a:ext uri="{FF2B5EF4-FFF2-40B4-BE49-F238E27FC236}">
                <a16:creationId xmlns:a16="http://schemas.microsoft.com/office/drawing/2014/main" id="{60F25879-60BC-D910-D545-B2506574B829}"/>
              </a:ext>
            </a:extLst>
          </p:cNvPr>
          <p:cNvSpPr txBox="1"/>
          <p:nvPr/>
        </p:nvSpPr>
        <p:spPr>
          <a:xfrm>
            <a:off x="5537651" y="3356992"/>
            <a:ext cx="6048672" cy="2862322"/>
          </a:xfrm>
          <a:prstGeom prst="rect">
            <a:avLst/>
          </a:prstGeom>
          <a:noFill/>
        </p:spPr>
        <p:txBody>
          <a:bodyPr wrap="square">
            <a:spAutoFit/>
          </a:bodyPr>
          <a:lstStyle/>
          <a:p>
            <a:pPr marL="285750" indent="-285750">
              <a:buFont typeface="Wingdings" panose="05000000000000000000" pitchFamily="2" charset="2"/>
              <a:buChar char="ü"/>
            </a:pPr>
            <a:r>
              <a:rPr lang="ko-KR" altLang="en-US" dirty="0">
                <a:latin typeface="경기천년바탕 Regular" panose="02020503020101020101" pitchFamily="18" charset="-127"/>
                <a:ea typeface="경기천년바탕 Regular" panose="02020503020101020101" pitchFamily="18" charset="-127"/>
              </a:rPr>
              <a:t>세계 여성의 날을 기념하여 ‘</a:t>
            </a:r>
            <a:r>
              <a:rPr lang="ko-KR" altLang="en-US" dirty="0">
                <a:solidFill>
                  <a:srgbClr val="008000"/>
                </a:solidFill>
                <a:latin typeface="경기천년바탕 Regular" panose="02020503020101020101" pitchFamily="18" charset="-127"/>
                <a:ea typeface="경기천년바탕 Regular" panose="02020503020101020101" pitchFamily="18" charset="-127"/>
              </a:rPr>
              <a:t>세</a:t>
            </a:r>
            <a:r>
              <a:rPr lang="ko-KR" altLang="en-US" dirty="0">
                <a:latin typeface="경기천년바탕 Regular" panose="02020503020101020101" pitchFamily="18" charset="-127"/>
                <a:ea typeface="경기천년바탕 Regular" panose="02020503020101020101" pitchFamily="18" charset="-127"/>
              </a:rPr>
              <a:t>상을 </a:t>
            </a:r>
            <a:r>
              <a:rPr lang="ko-KR" altLang="en-US" dirty="0">
                <a:solidFill>
                  <a:srgbClr val="008000"/>
                </a:solidFill>
                <a:latin typeface="경기천년바탕 Regular" panose="02020503020101020101" pitchFamily="18" charset="-127"/>
                <a:ea typeface="경기천년바탕 Regular" panose="02020503020101020101" pitchFamily="18" charset="-127"/>
              </a:rPr>
              <a:t>바</a:t>
            </a:r>
            <a:r>
              <a:rPr lang="ko-KR" altLang="en-US" dirty="0">
                <a:latin typeface="경기천년바탕 Regular" panose="02020503020101020101" pitchFamily="18" charset="-127"/>
                <a:ea typeface="경기천년바탕 Regular" panose="02020503020101020101" pitchFamily="18" charset="-127"/>
              </a:rPr>
              <a:t>꾸는 </a:t>
            </a:r>
            <a:r>
              <a:rPr lang="ko-KR" altLang="en-US" dirty="0">
                <a:solidFill>
                  <a:srgbClr val="008000"/>
                </a:solidFill>
                <a:latin typeface="경기천년바탕 Regular" panose="02020503020101020101" pitchFamily="18" charset="-127"/>
                <a:ea typeface="경기천년바탕 Regular" panose="02020503020101020101" pitchFamily="18" charset="-127"/>
              </a:rPr>
              <a:t>시</a:t>
            </a:r>
            <a:r>
              <a:rPr lang="ko-KR" altLang="en-US" dirty="0">
                <a:latin typeface="경기천년바탕 Regular" panose="02020503020101020101" pitchFamily="18" charset="-127"/>
                <a:ea typeface="경기천년바탕 Regular" panose="02020503020101020101" pitchFamily="18" charset="-127"/>
              </a:rPr>
              <a:t>간’</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ko-KR" altLang="en-US" dirty="0" err="1">
                <a:solidFill>
                  <a:srgbClr val="008000"/>
                </a:solidFill>
                <a:latin typeface="경기천년바탕 Regular" panose="02020503020101020101" pitchFamily="18" charset="-127"/>
                <a:ea typeface="경기천년바탕 Regular" panose="02020503020101020101" pitchFamily="18" charset="-127"/>
              </a:rPr>
              <a:t>세바시</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와 함께 </a:t>
            </a:r>
            <a:r>
              <a:rPr lang="en-US" altLang="ko-KR" dirty="0">
                <a:solidFill>
                  <a:srgbClr val="008000"/>
                </a:solidFill>
                <a:latin typeface="경기천년바탕 Regular" panose="02020503020101020101" pitchFamily="18" charset="-127"/>
                <a:ea typeface="경기천년바탕 Regular" panose="02020503020101020101" pitchFamily="18" charset="-127"/>
              </a:rPr>
              <a:t>#WeSeeEqual </a:t>
            </a:r>
            <a:r>
              <a:rPr lang="ko-KR" altLang="en-US" dirty="0">
                <a:solidFill>
                  <a:srgbClr val="008000"/>
                </a:solidFill>
                <a:latin typeface="경기천년바탕 Regular" panose="02020503020101020101" pitchFamily="18" charset="-127"/>
                <a:ea typeface="경기천년바탕 Regular" panose="02020503020101020101" pitchFamily="18" charset="-127"/>
              </a:rPr>
              <a:t>컨퍼런스</a:t>
            </a:r>
            <a:r>
              <a:rPr lang="ko-KR" altLang="en-US" dirty="0">
                <a:latin typeface="경기천년바탕 Regular" panose="02020503020101020101" pitchFamily="18" charset="-127"/>
                <a:ea typeface="경기천년바탕 Regular" panose="02020503020101020101" pitchFamily="18" charset="-127"/>
              </a:rPr>
              <a:t>를 개최하여 ‘일상 속 평등’</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대중문화 내 여성혐오와 성평등’</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직장과 육아’ 등을 주제로 강연을 진행하였다</a:t>
            </a:r>
            <a:r>
              <a:rPr lang="en-US" altLang="ko-KR" dirty="0">
                <a:latin typeface="경기천년바탕 Regular" panose="02020503020101020101" pitchFamily="18" charset="-127"/>
                <a:ea typeface="경기천년바탕 Regular" panose="02020503020101020101" pitchFamily="18" charset="-127"/>
              </a:rPr>
              <a:t>. </a:t>
            </a:r>
          </a:p>
          <a:p>
            <a:pPr marL="285750" indent="-285750">
              <a:buFont typeface="Wingdings" panose="05000000000000000000" pitchFamily="2" charset="2"/>
              <a:buChar char="ü"/>
            </a:pPr>
            <a:r>
              <a:rPr lang="ko-KR" altLang="en-US" dirty="0">
                <a:solidFill>
                  <a:srgbClr val="008000"/>
                </a:solidFill>
                <a:latin typeface="경기천년바탕 Regular" panose="02020503020101020101" pitchFamily="18" charset="-127"/>
                <a:ea typeface="경기천년바탕 Regular" panose="02020503020101020101" pitchFamily="18" charset="-127"/>
              </a:rPr>
              <a:t>직장 내 여성 직원들</a:t>
            </a:r>
            <a:r>
              <a:rPr lang="ko-KR" altLang="en-US" dirty="0">
                <a:latin typeface="경기천년바탕 Regular" panose="02020503020101020101" pitchFamily="18" charset="-127"/>
                <a:ea typeface="경기천년바탕 Regular" panose="02020503020101020101" pitchFamily="18" charset="-127"/>
              </a:rPr>
              <a:t>의 커리어 개발</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일</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가정 양립을 독려하기 위한 ‘</a:t>
            </a:r>
            <a:r>
              <a:rPr lang="en-US" altLang="ko-KR" dirty="0" err="1">
                <a:latin typeface="경기천년바탕 Regular" panose="02020503020101020101" pitchFamily="18" charset="-127"/>
                <a:ea typeface="경기천년바탕 Regular" panose="02020503020101020101" pitchFamily="18" charset="-127"/>
              </a:rPr>
              <a:t>UnleaSHE</a:t>
            </a:r>
            <a:r>
              <a:rPr lang="en-US" altLang="ko-KR" dirty="0">
                <a:latin typeface="경기천년바탕 Regular" panose="02020503020101020101" pitchFamily="18" charset="-127"/>
                <a:ea typeface="경기천년바탕 Regular" panose="02020503020101020101" pitchFamily="18" charset="-127"/>
              </a:rPr>
              <a:t> Yourself’ </a:t>
            </a:r>
            <a:r>
              <a:rPr lang="ko-KR" altLang="en-US" dirty="0" err="1">
                <a:latin typeface="경기천년바탕 Regular" panose="02020503020101020101" pitchFamily="18" charset="-127"/>
                <a:ea typeface="경기천년바탕 Regular" panose="02020503020101020101" pitchFamily="18" charset="-127"/>
              </a:rPr>
              <a:t>심포지움을</a:t>
            </a:r>
            <a:r>
              <a:rPr lang="ko-KR" altLang="en-US" dirty="0">
                <a:latin typeface="경기천년바탕 Regular" panose="02020503020101020101" pitchFamily="18" charset="-127"/>
                <a:ea typeface="경기천년바탕 Regular" panose="02020503020101020101" pitchFamily="18" charset="-127"/>
              </a:rPr>
              <a:t> </a:t>
            </a:r>
            <a:r>
              <a:rPr lang="en-US" altLang="ko-KR" dirty="0">
                <a:latin typeface="경기천년바탕 Regular" panose="02020503020101020101" pitchFamily="18" charset="-127"/>
                <a:ea typeface="경기천년바탕 Regular" panose="02020503020101020101" pitchFamily="18" charset="-127"/>
              </a:rPr>
              <a:t>2021.11.19. </a:t>
            </a:r>
            <a:r>
              <a:rPr lang="ko-KR" altLang="en-US" dirty="0">
                <a:latin typeface="경기천년바탕 Regular" panose="02020503020101020101" pitchFamily="18" charset="-127"/>
                <a:ea typeface="경기천년바탕 Regular" panose="02020503020101020101" pitchFamily="18" charset="-127"/>
              </a:rPr>
              <a:t>개최</a:t>
            </a:r>
            <a:r>
              <a:rPr lang="en-US" altLang="ko-KR" dirty="0">
                <a:latin typeface="경기천년바탕 Regular" panose="02020503020101020101" pitchFamily="18" charset="-127"/>
                <a:ea typeface="경기천년바탕 Regular" panose="02020503020101020101" pitchFamily="18" charset="-127"/>
              </a:rPr>
              <a:t>, 2022</a:t>
            </a:r>
            <a:r>
              <a:rPr lang="ko-KR" altLang="en-US" dirty="0">
                <a:latin typeface="경기천년바탕 Regular" panose="02020503020101020101" pitchFamily="18" charset="-127"/>
                <a:ea typeface="경기천년바탕 Regular" panose="02020503020101020101" pitchFamily="18" charset="-127"/>
              </a:rPr>
              <a:t>년 상반기까지 조직 내 여성리더와의 멘토링 등을 진행할 예정이다</a:t>
            </a:r>
            <a:r>
              <a:rPr lang="en-US" altLang="ko-KR" dirty="0">
                <a:latin typeface="경기천년바탕 Regular" panose="02020503020101020101" pitchFamily="18" charset="-127"/>
                <a:ea typeface="경기천년바탕 Regular" panose="02020503020101020101" pitchFamily="18" charset="-127"/>
              </a:rPr>
              <a:t>. </a:t>
            </a:r>
          </a:p>
          <a:p>
            <a:pPr marL="285750" indent="-285750">
              <a:buFont typeface="Wingdings" panose="05000000000000000000" pitchFamily="2" charset="2"/>
              <a:buChar char="ü"/>
            </a:pPr>
            <a:r>
              <a:rPr lang="ko-KR" altLang="en-US" dirty="0">
                <a:latin typeface="경기천년바탕 Regular" panose="02020503020101020101" pitchFamily="18" charset="-127"/>
                <a:ea typeface="경기천년바탕 Regular" panose="02020503020101020101" pitchFamily="18" charset="-127"/>
              </a:rPr>
              <a:t>전체 직원의 약 </a:t>
            </a:r>
            <a:r>
              <a:rPr lang="en-US" altLang="ko-KR" dirty="0">
                <a:latin typeface="경기천년바탕 Regular" panose="02020503020101020101" pitchFamily="18" charset="-127"/>
                <a:ea typeface="경기천년바탕 Regular" panose="02020503020101020101" pitchFamily="18" charset="-127"/>
              </a:rPr>
              <a:t>64%</a:t>
            </a:r>
            <a:r>
              <a:rPr lang="ko-KR" altLang="en-US" dirty="0">
                <a:latin typeface="경기천년바탕 Regular" panose="02020503020101020101" pitchFamily="18" charset="-127"/>
                <a:ea typeface="경기천년바탕 Regular" panose="02020503020101020101" pitchFamily="18" charset="-127"/>
              </a:rPr>
              <a:t>가 여성직원으로 구성되어 있고</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여성 임원 비율 역시 </a:t>
            </a:r>
            <a:r>
              <a:rPr lang="en-US" altLang="ko-KR" dirty="0">
                <a:latin typeface="경기천년바탕 Regular" panose="02020503020101020101" pitchFamily="18" charset="-127"/>
                <a:ea typeface="경기천년바탕 Regular" panose="02020503020101020101" pitchFamily="18" charset="-127"/>
              </a:rPr>
              <a:t>50%</a:t>
            </a:r>
            <a:r>
              <a:rPr lang="ko-KR" altLang="en-US" dirty="0">
                <a:latin typeface="경기천년바탕 Regular" panose="02020503020101020101" pitchFamily="18" charset="-127"/>
                <a:ea typeface="경기천년바탕 Regular" panose="02020503020101020101" pitchFamily="18" charset="-127"/>
              </a:rPr>
              <a:t>를 유지하고 있다</a:t>
            </a:r>
            <a:r>
              <a:rPr lang="en-US" altLang="ko-KR" dirty="0">
                <a:latin typeface="경기천년바탕 Regular" panose="02020503020101020101" pitchFamily="18" charset="-127"/>
                <a:ea typeface="경기천년바탕 Regular" panose="02020503020101020101" pitchFamily="18" charset="-127"/>
              </a:rPr>
              <a:t>.(2021.9</a:t>
            </a:r>
            <a:r>
              <a:rPr lang="ko-KR" altLang="en-US" dirty="0">
                <a:latin typeface="경기천년바탕 Regular" panose="02020503020101020101" pitchFamily="18" charset="-127"/>
                <a:ea typeface="경기천년바탕 Regular" panose="02020503020101020101" pitchFamily="18" charset="-127"/>
              </a:rPr>
              <a:t>월 기준</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p:txBody>
      </p:sp>
      <p:pic>
        <p:nvPicPr>
          <p:cNvPr id="25" name="그림 24">
            <a:extLst>
              <a:ext uri="{FF2B5EF4-FFF2-40B4-BE49-F238E27FC236}">
                <a16:creationId xmlns:a16="http://schemas.microsoft.com/office/drawing/2014/main" id="{B0572BA2-8D2A-F916-D38C-0645EAC24C50}"/>
              </a:ext>
            </a:extLst>
          </p:cNvPr>
          <p:cNvPicPr>
            <a:picLocks noChangeAspect="1"/>
          </p:cNvPicPr>
          <p:nvPr/>
        </p:nvPicPr>
        <p:blipFill>
          <a:blip r:embed="rId2"/>
          <a:stretch>
            <a:fillRect/>
          </a:stretch>
        </p:blipFill>
        <p:spPr>
          <a:xfrm>
            <a:off x="767408" y="2088965"/>
            <a:ext cx="10801200" cy="1014910"/>
          </a:xfrm>
          <a:prstGeom prst="rect">
            <a:avLst/>
          </a:prstGeom>
        </p:spPr>
      </p:pic>
      <p:sp>
        <p:nvSpPr>
          <p:cNvPr id="24" name="TextBox 23">
            <a:extLst>
              <a:ext uri="{FF2B5EF4-FFF2-40B4-BE49-F238E27FC236}">
                <a16:creationId xmlns:a16="http://schemas.microsoft.com/office/drawing/2014/main" id="{B486644A-C037-3A00-7F3E-FDDAE9543137}"/>
              </a:ext>
            </a:extLst>
          </p:cNvPr>
          <p:cNvSpPr txBox="1"/>
          <p:nvPr/>
        </p:nvSpPr>
        <p:spPr>
          <a:xfrm>
            <a:off x="2243572" y="2273254"/>
            <a:ext cx="7704856" cy="646331"/>
          </a:xfrm>
          <a:prstGeom prst="rect">
            <a:avLst/>
          </a:prstGeom>
          <a:noFill/>
        </p:spPr>
        <p:txBody>
          <a:bodyPr wrap="square">
            <a:spAutoFit/>
          </a:bodyPr>
          <a:lstStyle/>
          <a:p>
            <a:pPr algn="ctr"/>
            <a:r>
              <a:rPr lang="ko-KR" altLang="en-US" dirty="0">
                <a:latin typeface="경기천년바탕 Regular" panose="02020503020101020101" pitchFamily="18" charset="-127"/>
                <a:ea typeface="경기천년바탕 Regular" panose="02020503020101020101" pitchFamily="18" charset="-127"/>
              </a:rPr>
              <a:t>한국</a:t>
            </a:r>
            <a:r>
              <a:rPr lang="en-US" altLang="ko-KR" dirty="0">
                <a:latin typeface="경기천년바탕 Regular" panose="02020503020101020101" pitchFamily="18" charset="-127"/>
                <a:ea typeface="경기천년바탕 Regular" panose="02020503020101020101" pitchFamily="18" charset="-127"/>
              </a:rPr>
              <a:t>P&amp;G</a:t>
            </a:r>
            <a:r>
              <a:rPr lang="ko-KR" altLang="en-US" dirty="0">
                <a:latin typeface="경기천년바탕 Regular" panose="02020503020101020101" pitchFamily="18" charset="-127"/>
                <a:ea typeface="경기천년바탕 Regular" panose="02020503020101020101" pitchFamily="18" charset="-127"/>
              </a:rPr>
              <a:t>는 ‘다양성과 포용’ 을 당사의 주요 가치 중 하나로 표방하여 이를 통해 직원들의 창의력과 능력을 고취시킬 수 있는 업무 환경을 조성하고 있다</a:t>
            </a:r>
            <a:r>
              <a:rPr lang="en-US" altLang="ko-KR" dirty="0">
                <a:latin typeface="경기천년바탕 Regular" panose="02020503020101020101" pitchFamily="18" charset="-127"/>
                <a:ea typeface="경기천년바탕 Regular" panose="02020503020101020101" pitchFamily="18" charset="-127"/>
              </a:rPr>
              <a:t>. </a:t>
            </a:r>
          </a:p>
        </p:txBody>
      </p:sp>
      <p:pic>
        <p:nvPicPr>
          <p:cNvPr id="26" name="그림 25">
            <a:extLst>
              <a:ext uri="{FF2B5EF4-FFF2-40B4-BE49-F238E27FC236}">
                <a16:creationId xmlns:a16="http://schemas.microsoft.com/office/drawing/2014/main" id="{A319AD7B-14CF-0329-9CE3-B2C987719010}"/>
              </a:ext>
            </a:extLst>
          </p:cNvPr>
          <p:cNvPicPr>
            <a:picLocks noChangeAspect="1"/>
          </p:cNvPicPr>
          <p:nvPr/>
        </p:nvPicPr>
        <p:blipFill>
          <a:blip r:embed="rId3"/>
          <a:stretch>
            <a:fillRect/>
          </a:stretch>
        </p:blipFill>
        <p:spPr>
          <a:xfrm>
            <a:off x="598136" y="3288164"/>
            <a:ext cx="4939515" cy="2862322"/>
          </a:xfrm>
          <a:prstGeom prst="rect">
            <a:avLst/>
          </a:prstGeom>
        </p:spPr>
      </p:pic>
      <p:sp>
        <p:nvSpPr>
          <p:cNvPr id="27" name="TextBox 26">
            <a:extLst>
              <a:ext uri="{FF2B5EF4-FFF2-40B4-BE49-F238E27FC236}">
                <a16:creationId xmlns:a16="http://schemas.microsoft.com/office/drawing/2014/main" id="{7C65F8A1-A506-ACB8-04DB-379BA94C4A33}"/>
              </a:ext>
            </a:extLst>
          </p:cNvPr>
          <p:cNvSpPr txBox="1"/>
          <p:nvPr/>
        </p:nvSpPr>
        <p:spPr>
          <a:xfrm>
            <a:off x="479376" y="6196829"/>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P&amp;G Korea, Official promotion for P&amp;G’s #WeSeeEqual summit 2021</a:t>
            </a:r>
          </a:p>
        </p:txBody>
      </p:sp>
      <p:sp>
        <p:nvSpPr>
          <p:cNvPr id="30" name="TextBox 29">
            <a:extLst>
              <a:ext uri="{FF2B5EF4-FFF2-40B4-BE49-F238E27FC236}">
                <a16:creationId xmlns:a16="http://schemas.microsoft.com/office/drawing/2014/main" id="{9BE8265E-F8CB-17BA-C614-E1C7B58B990D}"/>
              </a:ext>
            </a:extLst>
          </p:cNvPr>
          <p:cNvSpPr txBox="1"/>
          <p:nvPr/>
        </p:nvSpPr>
        <p:spPr>
          <a:xfrm>
            <a:off x="5699956" y="6263734"/>
            <a:ext cx="4356484" cy="261610"/>
          </a:xfrm>
          <a:prstGeom prst="rect">
            <a:avLst/>
          </a:prstGeom>
          <a:noFill/>
        </p:spPr>
        <p:txBody>
          <a:bodyPr wrap="square">
            <a:spAutoFit/>
          </a:bodyPr>
          <a:lstStyle/>
          <a:p>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p.61</a:t>
            </a:r>
            <a:endParaRPr lang="ko-KR" altLang="en-US" sz="1100" dirty="0"/>
          </a:p>
        </p:txBody>
      </p:sp>
    </p:spTree>
    <p:extLst>
      <p:ext uri="{BB962C8B-B14F-4D97-AF65-F5344CB8AC3E}">
        <p14:creationId xmlns:p14="http://schemas.microsoft.com/office/powerpoint/2010/main" val="218997594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5544616" cy="430887"/>
          </a:xfrm>
          <a:prstGeom prst="rect">
            <a:avLst/>
          </a:prstGeom>
          <a:noFill/>
        </p:spPr>
        <p:txBody>
          <a:bodyPr wrap="square">
            <a:spAutoFit/>
          </a:bodyPr>
          <a:lstStyle/>
          <a:p>
            <a:r>
              <a:rPr lang="en-US" altLang="ko-KR" sz="2200" u="sng" dirty="0">
                <a:latin typeface="경기천년바탕 Bold" panose="02020803020101020101" pitchFamily="18" charset="-127"/>
                <a:ea typeface="경기천년바탕 Bold" panose="02020803020101020101" pitchFamily="18" charset="-127"/>
              </a:rPr>
              <a:t>GS</a:t>
            </a:r>
            <a:r>
              <a:rPr lang="ko-KR" altLang="en-US" sz="2200" u="sng" dirty="0">
                <a:latin typeface="경기천년바탕 Bold" panose="02020803020101020101" pitchFamily="18" charset="-127"/>
                <a:ea typeface="경기천년바탕 Bold" panose="02020803020101020101" pitchFamily="18" charset="-127"/>
              </a:rPr>
              <a:t>리테일 ‘퇴직자정책은 고령사회 대책’</a:t>
            </a:r>
          </a:p>
        </p:txBody>
      </p:sp>
      <p:sp>
        <p:nvSpPr>
          <p:cNvPr id="30" name="TextBox 29">
            <a:extLst>
              <a:ext uri="{FF2B5EF4-FFF2-40B4-BE49-F238E27FC236}">
                <a16:creationId xmlns:a16="http://schemas.microsoft.com/office/drawing/2014/main" id="{9BE8265E-F8CB-17BA-C614-E1C7B58B990D}"/>
              </a:ext>
            </a:extLst>
          </p:cNvPr>
          <p:cNvSpPr txBox="1"/>
          <p:nvPr/>
        </p:nvSpPr>
        <p:spPr>
          <a:xfrm>
            <a:off x="654767" y="5903694"/>
            <a:ext cx="4788532" cy="261610"/>
          </a:xfrm>
          <a:prstGeom prst="rect">
            <a:avLst/>
          </a:prstGeom>
          <a:noFill/>
        </p:spPr>
        <p:txBody>
          <a:bodyPr wrap="square">
            <a:spAutoFit/>
          </a:bodyPr>
          <a:lstStyle/>
          <a:p>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p.62-63</a:t>
            </a:r>
            <a:endParaRPr lang="ko-KR" altLang="en-US" sz="1100" dirty="0"/>
          </a:p>
        </p:txBody>
      </p:sp>
      <p:pic>
        <p:nvPicPr>
          <p:cNvPr id="4" name="그림 3">
            <a:extLst>
              <a:ext uri="{FF2B5EF4-FFF2-40B4-BE49-F238E27FC236}">
                <a16:creationId xmlns:a16="http://schemas.microsoft.com/office/drawing/2014/main" id="{C95043D6-D51E-8080-496F-B8C0E1D4928F}"/>
              </a:ext>
            </a:extLst>
          </p:cNvPr>
          <p:cNvPicPr>
            <a:picLocks noChangeAspect="1"/>
          </p:cNvPicPr>
          <p:nvPr/>
        </p:nvPicPr>
        <p:blipFill>
          <a:blip r:embed="rId2"/>
          <a:stretch>
            <a:fillRect/>
          </a:stretch>
        </p:blipFill>
        <p:spPr>
          <a:xfrm>
            <a:off x="695400" y="3559243"/>
            <a:ext cx="6721422" cy="2339543"/>
          </a:xfrm>
          <a:prstGeom prst="rect">
            <a:avLst/>
          </a:prstGeom>
        </p:spPr>
      </p:pic>
      <p:sp>
        <p:nvSpPr>
          <p:cNvPr id="6" name="TextBox 5">
            <a:extLst>
              <a:ext uri="{FF2B5EF4-FFF2-40B4-BE49-F238E27FC236}">
                <a16:creationId xmlns:a16="http://schemas.microsoft.com/office/drawing/2014/main" id="{A2CDA8A6-8E1D-AA88-3B39-AF10AAD25AB8}"/>
              </a:ext>
            </a:extLst>
          </p:cNvPr>
          <p:cNvSpPr txBox="1"/>
          <p:nvPr/>
        </p:nvSpPr>
        <p:spPr>
          <a:xfrm>
            <a:off x="695400" y="1988840"/>
            <a:ext cx="10369152" cy="1477328"/>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GS</a:t>
            </a:r>
            <a:r>
              <a:rPr lang="ko-KR" altLang="en-US" dirty="0">
                <a:latin typeface="경기천년바탕 Regular" panose="02020503020101020101" pitchFamily="18" charset="-127"/>
                <a:ea typeface="경기천년바탕 Regular" panose="02020503020101020101" pitchFamily="18" charset="-127"/>
              </a:rPr>
              <a:t>리테일은 직원이 퇴직 이후 인생 설계를 할 수 있도록 창업지원 및 재 고용하는</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제도인 ‘</a:t>
            </a:r>
            <a:r>
              <a:rPr lang="ko-KR" altLang="en-US" dirty="0">
                <a:solidFill>
                  <a:srgbClr val="008000"/>
                </a:solidFill>
                <a:latin typeface="경기천년바탕 Regular" panose="02020503020101020101" pitchFamily="18" charset="-127"/>
                <a:ea typeface="경기천년바탕 Regular" panose="02020503020101020101" pitchFamily="18" charset="-127"/>
              </a:rPr>
              <a:t>뉴 스타트 프로그램</a:t>
            </a:r>
            <a:r>
              <a:rPr lang="en-US" altLang="ko-KR" dirty="0">
                <a:solidFill>
                  <a:srgbClr val="008000"/>
                </a:solidFill>
                <a:latin typeface="경기천년바탕 Regular" panose="02020503020101020101" pitchFamily="18" charset="-127"/>
                <a:ea typeface="경기천년바탕 Regular" panose="02020503020101020101" pitchFamily="18" charset="-127"/>
              </a:rPr>
              <a:t>(New Start Program)</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을 운영하고 있다</a:t>
            </a:r>
            <a:r>
              <a:rPr lang="en-US" altLang="ko-KR" dirty="0">
                <a:latin typeface="경기천년바탕 Regular" panose="02020503020101020101" pitchFamily="18" charset="-127"/>
                <a:ea typeface="경기천년바탕 Regular" panose="02020503020101020101" pitchFamily="18" charset="-127"/>
              </a:rPr>
              <a:t>. </a:t>
            </a:r>
          </a:p>
          <a:p>
            <a:endParaRPr lang="en-US" altLang="ko-KR" dirty="0">
              <a:latin typeface="경기천년바탕 Regular" panose="02020503020101020101" pitchFamily="18" charset="-127"/>
              <a:ea typeface="경기천년바탕 Regular" panose="02020503020101020101" pitchFamily="18" charset="-127"/>
            </a:endParaRPr>
          </a:p>
          <a:p>
            <a:r>
              <a:rPr lang="ko-KR" altLang="en-US" dirty="0">
                <a:latin typeface="경기천년바탕 Regular" panose="02020503020101020101" pitchFamily="18" charset="-127"/>
                <a:ea typeface="경기천년바탕 Regular" panose="02020503020101020101" pitchFamily="18" charset="-127"/>
              </a:rPr>
              <a:t>이 프로그램은은 </a:t>
            </a:r>
            <a:r>
              <a:rPr lang="ko-KR" altLang="en-US" dirty="0">
                <a:solidFill>
                  <a:srgbClr val="008000"/>
                </a:solidFill>
                <a:latin typeface="경기천년바탕 Regular" panose="02020503020101020101" pitchFamily="18" charset="-127"/>
                <a:ea typeface="경기천년바탕 Regular" panose="02020503020101020101" pitchFamily="18" charset="-127"/>
              </a:rPr>
              <a:t>퇴직자 창업 지원 제도</a:t>
            </a:r>
            <a:r>
              <a:rPr lang="ko-KR" altLang="en-US" dirty="0">
                <a:latin typeface="경기천년바탕 Regular" panose="02020503020101020101" pitchFamily="18" charset="-127"/>
                <a:ea typeface="경기천년바탕 Regular" panose="02020503020101020101" pitchFamily="18" charset="-127"/>
              </a:rPr>
              <a:t>로서 </a:t>
            </a:r>
            <a:r>
              <a:rPr lang="en-US" altLang="ko-KR" dirty="0">
                <a:latin typeface="경기천년바탕 Regular" panose="02020503020101020101" pitchFamily="18" charset="-127"/>
                <a:ea typeface="경기천년바탕 Regular" panose="02020503020101020101" pitchFamily="18" charset="-127"/>
              </a:rPr>
              <a:t>50</a:t>
            </a:r>
            <a:r>
              <a:rPr lang="ko-KR" altLang="en-US" dirty="0">
                <a:latin typeface="경기천년바탕 Regular" panose="02020503020101020101" pitchFamily="18" charset="-127"/>
                <a:ea typeface="경기천년바탕 Regular" panose="02020503020101020101" pitchFamily="18" charset="-127"/>
              </a:rPr>
              <a:t>세 이후 퇴직 시</a:t>
            </a:r>
            <a:r>
              <a:rPr lang="en-US" altLang="ko-KR" dirty="0">
                <a:latin typeface="경기천년바탕 Regular" panose="02020503020101020101" pitchFamily="18" charset="-127"/>
                <a:ea typeface="경기천년바탕 Regular" panose="02020503020101020101" pitchFamily="18" charset="-127"/>
              </a:rPr>
              <a:t>, GS</a:t>
            </a:r>
            <a:r>
              <a:rPr lang="ko-KR" altLang="en-US" dirty="0">
                <a:latin typeface="경기천년바탕 Regular" panose="02020503020101020101" pitchFamily="18" charset="-127"/>
                <a:ea typeface="경기천년바탕 Regular" panose="02020503020101020101" pitchFamily="18" charset="-127"/>
              </a:rPr>
              <a:t>리테일 에서 운영하는 가맹점</a:t>
            </a:r>
            <a:r>
              <a:rPr lang="en-US" altLang="ko-KR" dirty="0">
                <a:latin typeface="경기천년바탕 Regular" panose="02020503020101020101" pitchFamily="18" charset="-127"/>
                <a:ea typeface="경기천년바탕 Regular" panose="02020503020101020101" pitchFamily="18" charset="-127"/>
              </a:rPr>
              <a:t>(GS25, GS THE FRESH)</a:t>
            </a:r>
            <a:r>
              <a:rPr lang="ko-KR" altLang="en-US" dirty="0">
                <a:latin typeface="경기천년바탕 Regular" panose="02020503020101020101" pitchFamily="18" charset="-127"/>
                <a:ea typeface="경기천년바탕 Regular" panose="02020503020101020101" pitchFamily="18" charset="-127"/>
              </a:rPr>
              <a:t>으로 최초 창업 시 지원하는 제도이다</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p:txBody>
      </p:sp>
    </p:spTree>
    <p:extLst>
      <p:ext uri="{BB962C8B-B14F-4D97-AF65-F5344CB8AC3E}">
        <p14:creationId xmlns:p14="http://schemas.microsoft.com/office/powerpoint/2010/main" val="100136640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954107"/>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a:p>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6984776" cy="430887"/>
          </a:xfrm>
          <a:prstGeom prst="rect">
            <a:avLst/>
          </a:prstGeom>
          <a:noFill/>
        </p:spPr>
        <p:txBody>
          <a:bodyPr wrap="square">
            <a:spAutoFit/>
          </a:bodyPr>
          <a:lstStyle/>
          <a:p>
            <a:r>
              <a:rPr lang="en-US" altLang="ko-KR" sz="2200" u="sng" dirty="0">
                <a:latin typeface="경기천년바탕 Bold" panose="02020803020101020101" pitchFamily="18" charset="-127"/>
                <a:ea typeface="경기천년바탕 Bold" panose="02020803020101020101" pitchFamily="18" charset="-127"/>
              </a:rPr>
              <a:t>SK</a:t>
            </a:r>
            <a:r>
              <a:rPr lang="ko-KR" altLang="en-US" sz="2200" u="sng" dirty="0">
                <a:latin typeface="경기천년바탕 Bold" panose="02020803020101020101" pitchFamily="18" charset="-127"/>
                <a:ea typeface="경기천년바탕 Bold" panose="02020803020101020101" pitchFamily="18" charset="-127"/>
              </a:rPr>
              <a:t>에코플랜트 ‘통합안전관리 시스템 </a:t>
            </a:r>
            <a:r>
              <a:rPr lang="en-US" altLang="ko-KR" sz="2200" u="sng" dirty="0">
                <a:latin typeface="경기천년바탕 Bold" panose="02020803020101020101" pitchFamily="18" charset="-127"/>
                <a:ea typeface="경기천년바탕 Bold" panose="02020803020101020101" pitchFamily="18" charset="-127"/>
              </a:rPr>
              <a:t>Theater OTO </a:t>
            </a:r>
            <a:r>
              <a:rPr lang="ko-KR" altLang="en-US" sz="2200" u="sng" dirty="0">
                <a:latin typeface="경기천년바탕 Bold" panose="02020803020101020101" pitchFamily="18" charset="-127"/>
                <a:ea typeface="경기천년바탕 Bold" panose="02020803020101020101" pitchFamily="18" charset="-127"/>
              </a:rPr>
              <a:t>구축’</a:t>
            </a:r>
          </a:p>
        </p:txBody>
      </p:sp>
      <p:sp>
        <p:nvSpPr>
          <p:cNvPr id="30" name="TextBox 29">
            <a:extLst>
              <a:ext uri="{FF2B5EF4-FFF2-40B4-BE49-F238E27FC236}">
                <a16:creationId xmlns:a16="http://schemas.microsoft.com/office/drawing/2014/main" id="{9BE8265E-F8CB-17BA-C614-E1C7B58B990D}"/>
              </a:ext>
            </a:extLst>
          </p:cNvPr>
          <p:cNvSpPr txBox="1"/>
          <p:nvPr/>
        </p:nvSpPr>
        <p:spPr>
          <a:xfrm>
            <a:off x="695400" y="4767469"/>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p.64</a:t>
            </a:r>
            <a:endParaRPr lang="ko-KR" altLang="en-US" sz="1100" dirty="0"/>
          </a:p>
        </p:txBody>
      </p:sp>
      <p:sp>
        <p:nvSpPr>
          <p:cNvPr id="4" name="TextBox 3">
            <a:extLst>
              <a:ext uri="{FF2B5EF4-FFF2-40B4-BE49-F238E27FC236}">
                <a16:creationId xmlns:a16="http://schemas.microsoft.com/office/drawing/2014/main" id="{76968A8D-2E2B-DAB3-DFAE-F009C7B19626}"/>
              </a:ext>
            </a:extLst>
          </p:cNvPr>
          <p:cNvSpPr txBox="1"/>
          <p:nvPr/>
        </p:nvSpPr>
        <p:spPr>
          <a:xfrm>
            <a:off x="695400" y="2398094"/>
            <a:ext cx="5004556"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경기천년바탕 Regular" panose="02020503020101020101" pitchFamily="18" charset="-127"/>
                <a:ea typeface="경기천년바탕 Regular" panose="02020503020101020101" pitchFamily="18" charset="-127"/>
              </a:rPr>
              <a:t>CEO </a:t>
            </a:r>
            <a:r>
              <a:rPr lang="ko-KR" altLang="en-US" dirty="0">
                <a:latin typeface="경기천년바탕 Regular" panose="02020503020101020101" pitchFamily="18" charset="-127"/>
                <a:ea typeface="경기천년바탕 Regular" panose="02020503020101020101" pitchFamily="18" charset="-127"/>
              </a:rPr>
              <a:t>직속 통합 안전관리센터인 </a:t>
            </a:r>
            <a:r>
              <a:rPr lang="en-US" altLang="ko-KR" dirty="0">
                <a:solidFill>
                  <a:srgbClr val="008000"/>
                </a:solidFill>
                <a:latin typeface="경기천년바탕 Regular" panose="02020503020101020101" pitchFamily="18" charset="-127"/>
                <a:ea typeface="경기천년바탕 Regular" panose="02020503020101020101" pitchFamily="18" charset="-127"/>
              </a:rPr>
              <a:t>Theater OTO</a:t>
            </a:r>
            <a:r>
              <a:rPr lang="ko-KR" altLang="en-US" dirty="0">
                <a:latin typeface="경기천년바탕 Regular" panose="02020503020101020101" pitchFamily="18" charset="-127"/>
                <a:ea typeface="경기천년바탕 Regular" panose="02020503020101020101" pitchFamily="18" charset="-127"/>
              </a:rPr>
              <a:t>를 통해 전 세계 현장을 본사에서 즉시 대응하는 시스템을 구축</a:t>
            </a:r>
            <a:endParaRPr lang="en-US" altLang="ko-KR" dirty="0">
              <a:latin typeface="경기천년바탕 Regular" panose="02020503020101020101" pitchFamily="18" charset="-127"/>
              <a:ea typeface="경기천년바탕 Regular" panose="02020503020101020101" pitchFamily="18" charset="-127"/>
            </a:endParaRPr>
          </a:p>
          <a:p>
            <a:endParaRPr lang="en-US" altLang="ko-KR" dirty="0">
              <a:latin typeface="경기천년바탕 Regular" panose="02020503020101020101" pitchFamily="18" charset="-127"/>
              <a:ea typeface="경기천년바탕 Regular" panose="02020503020101020101" pitchFamily="18" charset="-127"/>
            </a:endParaRPr>
          </a:p>
          <a:p>
            <a:pPr marL="285750" indent="-285750">
              <a:buFont typeface="Arial" panose="020B0604020202020204" pitchFamily="34" charset="0"/>
              <a:buChar char="•"/>
            </a:pPr>
            <a:r>
              <a:rPr lang="ko-KR" altLang="en-US" dirty="0">
                <a:latin typeface="경기천년바탕 Regular" panose="02020503020101020101" pitchFamily="18" charset="-127"/>
                <a:ea typeface="경기천년바탕 Regular" panose="02020503020101020101" pitchFamily="18" charset="-127"/>
              </a:rPr>
              <a:t>모든 건설현장의 내</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외부를 보여주는 대형모니터가 설치된 씨어터 오토룸에서 각 현장의 위험요소를 실시간으로 파악하고</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현장과 밀접하게 소통해 안전사고를 예방</a:t>
            </a:r>
          </a:p>
        </p:txBody>
      </p:sp>
      <p:pic>
        <p:nvPicPr>
          <p:cNvPr id="6" name="그림 5">
            <a:extLst>
              <a:ext uri="{FF2B5EF4-FFF2-40B4-BE49-F238E27FC236}">
                <a16:creationId xmlns:a16="http://schemas.microsoft.com/office/drawing/2014/main" id="{6E554E87-7F8C-E2AB-DAAD-AED18DFB1B9E}"/>
              </a:ext>
            </a:extLst>
          </p:cNvPr>
          <p:cNvPicPr>
            <a:picLocks noChangeAspect="1"/>
          </p:cNvPicPr>
          <p:nvPr/>
        </p:nvPicPr>
        <p:blipFill>
          <a:blip r:embed="rId2"/>
          <a:stretch>
            <a:fillRect/>
          </a:stretch>
        </p:blipFill>
        <p:spPr>
          <a:xfrm>
            <a:off x="6312024" y="2450209"/>
            <a:ext cx="4790941" cy="2963694"/>
          </a:xfrm>
          <a:prstGeom prst="rect">
            <a:avLst/>
          </a:prstGeom>
        </p:spPr>
      </p:pic>
    </p:spTree>
    <p:extLst>
      <p:ext uri="{BB962C8B-B14F-4D97-AF65-F5344CB8AC3E}">
        <p14:creationId xmlns:p14="http://schemas.microsoft.com/office/powerpoint/2010/main" val="26413277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descr="https://search.pstatic.net/sunny/?src=https%3A%2F%2Fmedia.licdn.com%2Fdms%2Fimage%2FD5634AQFKlvbPIZ6n2w%2Fugc-proxy-shrink_1280_800%2F0%2F1683309661608%3Fe%3D1685404800%26v%3Dbeta%26t%3DTXIbBc7YbTMW0TYKH48GmFHsoB5n_qujuHPrVSckbfo&amp;type=sc960_832">
            <a:extLst>
              <a:ext uri="{FF2B5EF4-FFF2-40B4-BE49-F238E27FC236}">
                <a16:creationId xmlns:a16="http://schemas.microsoft.com/office/drawing/2014/main" id="{766A4ECC-5A7E-43B9-9E36-22A869622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918"/>
          <a:stretch/>
        </p:blipFill>
        <p:spPr bwMode="auto">
          <a:xfrm>
            <a:off x="-36749" y="12174"/>
            <a:ext cx="12228749" cy="684582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그룹 12">
            <a:extLst>
              <a:ext uri="{FF2B5EF4-FFF2-40B4-BE49-F238E27FC236}">
                <a16:creationId xmlns:a16="http://schemas.microsoft.com/office/drawing/2014/main" id="{A7584641-8AC1-4711-AF0E-D0E4C55BE3AB}"/>
              </a:ext>
            </a:extLst>
          </p:cNvPr>
          <p:cNvGrpSpPr/>
          <p:nvPr/>
        </p:nvGrpSpPr>
        <p:grpSpPr>
          <a:xfrm>
            <a:off x="6408713" y="1304716"/>
            <a:ext cx="5652829" cy="1692236"/>
            <a:chOff x="-966972" y="1304716"/>
            <a:chExt cx="13138844" cy="1089890"/>
          </a:xfrm>
        </p:grpSpPr>
        <p:sp>
          <p:nvSpPr>
            <p:cNvPr id="14" name="직사각형 13">
              <a:extLst>
                <a:ext uri="{FF2B5EF4-FFF2-40B4-BE49-F238E27FC236}">
                  <a16:creationId xmlns:a16="http://schemas.microsoft.com/office/drawing/2014/main" id="{34EEE8BB-2A69-4D07-8DD3-8D10A5131B79}"/>
                </a:ext>
              </a:extLst>
            </p:cNvPr>
            <p:cNvSpPr/>
            <p:nvPr/>
          </p:nvSpPr>
          <p:spPr>
            <a:xfrm>
              <a:off x="-966972" y="1304716"/>
              <a:ext cx="13138844" cy="1089890"/>
            </a:xfrm>
            <a:prstGeom prst="rect">
              <a:avLst/>
            </a:prstGeom>
            <a:solidFill>
              <a:schemeClr val="accent3">
                <a:lumMod val="75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경기천년제목 Medium" panose="02020603020101020101" pitchFamily="18" charset="-127"/>
                <a:ea typeface="경기천년제목 Medium" panose="02020603020101020101" pitchFamily="18" charset="-127"/>
              </a:endParaRPr>
            </a:p>
          </p:txBody>
        </p:sp>
        <p:sp>
          <p:nvSpPr>
            <p:cNvPr id="15" name="TextBox 14">
              <a:extLst>
                <a:ext uri="{FF2B5EF4-FFF2-40B4-BE49-F238E27FC236}">
                  <a16:creationId xmlns:a16="http://schemas.microsoft.com/office/drawing/2014/main" id="{EFAEDCFE-3176-4B11-85D6-147F2C404EF3}"/>
                </a:ext>
              </a:extLst>
            </p:cNvPr>
            <p:cNvSpPr txBox="1"/>
            <p:nvPr/>
          </p:nvSpPr>
          <p:spPr>
            <a:xfrm>
              <a:off x="-841216" y="1624717"/>
              <a:ext cx="12887327" cy="449887"/>
            </a:xfrm>
            <a:prstGeom prst="rect">
              <a:avLst/>
            </a:prstGeom>
            <a:noFill/>
          </p:spPr>
          <p:txBody>
            <a:bodyPr wrap="square" rtlCol="0">
              <a:spAutoFit/>
              <a:scene3d>
                <a:camera prst="orthographicFront"/>
                <a:lightRig rig="threePt" dir="t"/>
              </a:scene3d>
              <a:sp3d>
                <a:bevelT w="1270" h="1270"/>
              </a:sp3d>
            </a:bodyPr>
            <a:lstStyle/>
            <a:p>
              <a:pPr algn="ctr"/>
              <a:r>
                <a:rPr lang="en-US" altLang="ko-KR" sz="3939" b="1" spc="-185" dirty="0" smtClean="0">
                  <a:solidFill>
                    <a:schemeClr val="bg1"/>
                  </a:solidFill>
                  <a:latin typeface="경기천년제목 Medium" panose="02020603020101020101" pitchFamily="18" charset="-127"/>
                  <a:ea typeface="경기천년제목 Medium" panose="02020603020101020101" pitchFamily="18" charset="-127"/>
                </a:rPr>
                <a:t>3</a:t>
              </a:r>
              <a:r>
                <a:rPr lang="ko-KR" altLang="en-US" sz="3939" b="1" spc="-185" dirty="0" smtClean="0">
                  <a:solidFill>
                    <a:schemeClr val="bg1"/>
                  </a:solidFill>
                  <a:latin typeface="경기천년제목 Medium" panose="02020603020101020101" pitchFamily="18" charset="-127"/>
                  <a:ea typeface="경기천년제목 Medium" panose="02020603020101020101" pitchFamily="18" charset="-127"/>
                </a:rPr>
                <a:t>장</a:t>
              </a:r>
              <a:r>
                <a:rPr lang="en-US" altLang="ko-KR" sz="3939" b="1" spc="-185" dirty="0">
                  <a:solidFill>
                    <a:schemeClr val="bg1"/>
                  </a:solidFill>
                  <a:latin typeface="경기천년제목 Medium" panose="02020603020101020101" pitchFamily="18" charset="-127"/>
                  <a:ea typeface="경기천년제목 Medium" panose="02020603020101020101" pitchFamily="18" charset="-127"/>
                </a:rPr>
                <a:t>:</a:t>
              </a:r>
              <a:r>
                <a:rPr lang="ko-KR" altLang="en-US" sz="3939" b="1" spc="-185" dirty="0">
                  <a:solidFill>
                    <a:schemeClr val="bg1"/>
                  </a:solidFill>
                  <a:latin typeface="경기천년제목 Medium" panose="02020603020101020101" pitchFamily="18" charset="-127"/>
                  <a:ea typeface="경기천년제목 Medium" panose="02020603020101020101" pitchFamily="18" charset="-127"/>
                </a:rPr>
                <a:t> 국내외 기업의  </a:t>
              </a:r>
              <a:r>
                <a:rPr lang="en-US" altLang="ko-KR" sz="3939" b="1" spc="-185" dirty="0">
                  <a:solidFill>
                    <a:schemeClr val="bg1"/>
                  </a:solidFill>
                  <a:latin typeface="경기천년제목 Medium" panose="02020603020101020101" pitchFamily="18" charset="-127"/>
                  <a:ea typeface="경기천년제목 Medium" panose="02020603020101020101" pitchFamily="18" charset="-127"/>
                </a:rPr>
                <a:t>ESG </a:t>
              </a:r>
              <a:endParaRPr lang="ko-KR" altLang="en-US" sz="3939" b="1" spc="-185" dirty="0">
                <a:solidFill>
                  <a:schemeClr val="bg1"/>
                </a:solidFill>
                <a:latin typeface="경기천년제목 Medium" panose="02020603020101020101" pitchFamily="18" charset="-127"/>
                <a:ea typeface="경기천년제목 Medium" panose="02020603020101020101" pitchFamily="18" charset="-127"/>
              </a:endParaRPr>
            </a:p>
          </p:txBody>
        </p:sp>
      </p:grpSp>
    </p:spTree>
    <p:extLst>
      <p:ext uri="{BB962C8B-B14F-4D97-AF65-F5344CB8AC3E}">
        <p14:creationId xmlns:p14="http://schemas.microsoft.com/office/powerpoint/2010/main" val="39755407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954107"/>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a:p>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네이버 음란물 필터링 </a:t>
            </a:r>
            <a:r>
              <a:rPr lang="en-US" altLang="ko-KR" sz="2200" u="sng" dirty="0">
                <a:latin typeface="경기천년바탕 Bold" panose="02020803020101020101" pitchFamily="18" charset="-127"/>
                <a:ea typeface="경기천년바탕 Bold" panose="02020803020101020101" pitchFamily="18" charset="-127"/>
              </a:rPr>
              <a:t>AI </a:t>
            </a:r>
            <a:r>
              <a:rPr lang="ko-KR" altLang="en-US" sz="2200" u="sng" dirty="0">
                <a:latin typeface="경기천년바탕 Bold" panose="02020803020101020101" pitchFamily="18" charset="-127"/>
                <a:ea typeface="경기천년바탕 Bold" panose="02020803020101020101" pitchFamily="18" charset="-127"/>
              </a:rPr>
              <a:t>기술 ‘</a:t>
            </a:r>
            <a:r>
              <a:rPr lang="en-US" altLang="ko-KR" sz="2200" u="sng" dirty="0">
                <a:latin typeface="경기천년바탕 Bold" panose="02020803020101020101" pitchFamily="18" charset="-127"/>
                <a:ea typeface="경기천년바탕 Bold" panose="02020803020101020101" pitchFamily="18" charset="-127"/>
              </a:rPr>
              <a:t>X-eye</a:t>
            </a:r>
            <a:r>
              <a:rPr lang="ko-KR" altLang="en-US" sz="2200" u="sng" dirty="0">
                <a:latin typeface="경기천년바탕 Bold" panose="02020803020101020101" pitchFamily="18" charset="-127"/>
                <a:ea typeface="경기천년바탕 Bold" panose="02020803020101020101" pitchFamily="18" charset="-127"/>
              </a:rPr>
              <a:t>’</a:t>
            </a:r>
          </a:p>
        </p:txBody>
      </p:sp>
      <p:sp>
        <p:nvSpPr>
          <p:cNvPr id="27" name="TextBox 26">
            <a:extLst>
              <a:ext uri="{FF2B5EF4-FFF2-40B4-BE49-F238E27FC236}">
                <a16:creationId xmlns:a16="http://schemas.microsoft.com/office/drawing/2014/main" id="{7C65F8A1-A506-ACB8-04DB-379BA94C4A33}"/>
              </a:ext>
            </a:extLst>
          </p:cNvPr>
          <p:cNvSpPr txBox="1"/>
          <p:nvPr/>
        </p:nvSpPr>
        <p:spPr>
          <a:xfrm>
            <a:off x="6672064" y="5368044"/>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네이버 블로그</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hlinkClick r:id="rId2"/>
              </a:rPr>
              <a:t>https://blog.naver.com/naver_search/2210607613</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2017</a:t>
            </a:r>
          </a:p>
        </p:txBody>
      </p:sp>
      <p:sp>
        <p:nvSpPr>
          <p:cNvPr id="30" name="TextBox 29">
            <a:extLst>
              <a:ext uri="{FF2B5EF4-FFF2-40B4-BE49-F238E27FC236}">
                <a16:creationId xmlns:a16="http://schemas.microsoft.com/office/drawing/2014/main" id="{9BE8265E-F8CB-17BA-C614-E1C7B58B990D}"/>
              </a:ext>
            </a:extLst>
          </p:cNvPr>
          <p:cNvSpPr txBox="1"/>
          <p:nvPr/>
        </p:nvSpPr>
        <p:spPr>
          <a:xfrm>
            <a:off x="695400" y="5439681"/>
            <a:ext cx="522058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FKI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p.69</a:t>
            </a:r>
            <a:endParaRPr lang="ko-KR" altLang="en-US" sz="1100" dirty="0"/>
          </a:p>
        </p:txBody>
      </p:sp>
      <p:sp>
        <p:nvSpPr>
          <p:cNvPr id="4" name="TextBox 3">
            <a:extLst>
              <a:ext uri="{FF2B5EF4-FFF2-40B4-BE49-F238E27FC236}">
                <a16:creationId xmlns:a16="http://schemas.microsoft.com/office/drawing/2014/main" id="{FA4EFA64-4C1A-FAD5-122A-4C5F640E65E4}"/>
              </a:ext>
            </a:extLst>
          </p:cNvPr>
          <p:cNvSpPr txBox="1"/>
          <p:nvPr/>
        </p:nvSpPr>
        <p:spPr>
          <a:xfrm>
            <a:off x="695400" y="2285754"/>
            <a:ext cx="6097554" cy="3139321"/>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자체 개발한 </a:t>
            </a:r>
            <a:r>
              <a:rPr lang="ko-KR" altLang="en-US" dirty="0">
                <a:solidFill>
                  <a:srgbClr val="008000"/>
                </a:solidFill>
                <a:latin typeface="경기천년바탕 Regular" panose="02020503020101020101" pitchFamily="18" charset="-127"/>
                <a:ea typeface="경기천년바탕 Regular" panose="02020503020101020101" pitchFamily="18" charset="-127"/>
              </a:rPr>
              <a:t>음란물 필터링 </a:t>
            </a:r>
            <a:r>
              <a:rPr lang="en-US" altLang="ko-KR" dirty="0">
                <a:solidFill>
                  <a:srgbClr val="008000"/>
                </a:solidFill>
                <a:latin typeface="경기천년바탕 Regular" panose="02020503020101020101" pitchFamily="18" charset="-127"/>
                <a:ea typeface="경기천년바탕 Regular" panose="02020503020101020101" pitchFamily="18" charset="-127"/>
              </a:rPr>
              <a:t>AI </a:t>
            </a:r>
            <a:r>
              <a:rPr lang="ko-KR" altLang="en-US" dirty="0">
                <a:solidFill>
                  <a:srgbClr val="008000"/>
                </a:solidFill>
                <a:latin typeface="경기천년바탕 Regular" panose="02020503020101020101" pitchFamily="18" charset="-127"/>
                <a:ea typeface="경기천년바탕 Regular" panose="02020503020101020101" pitchFamily="18" charset="-127"/>
              </a:rPr>
              <a:t>기술 ‘</a:t>
            </a:r>
            <a:r>
              <a:rPr lang="en-US" altLang="ko-KR" dirty="0">
                <a:solidFill>
                  <a:srgbClr val="008000"/>
                </a:solidFill>
                <a:latin typeface="경기천년바탕 Regular" panose="02020503020101020101" pitchFamily="18" charset="-127"/>
                <a:ea typeface="경기천년바탕 Regular" panose="02020503020101020101" pitchFamily="18" charset="-127"/>
              </a:rPr>
              <a:t>X-eye’</a:t>
            </a:r>
          </a:p>
          <a:p>
            <a:r>
              <a:rPr lang="en-US" altLang="ko-KR" dirty="0">
                <a:latin typeface="경기천년바탕 Regular" panose="02020503020101020101" pitchFamily="18" charset="-127"/>
                <a:ea typeface="경기천년바탕 Regular" panose="02020503020101020101" pitchFamily="18" charset="-127"/>
              </a:rPr>
              <a:t>=&gt;</a:t>
            </a:r>
            <a:r>
              <a:rPr lang="ko-KR" altLang="en-US" dirty="0">
                <a:latin typeface="경기천년바탕 Regular" panose="02020503020101020101" pitchFamily="18" charset="-127"/>
                <a:ea typeface="경기천년바탕 Regular" panose="02020503020101020101" pitchFamily="18" charset="-127"/>
              </a:rPr>
              <a:t>이용자 게시물에 올라오는 모든 이미지</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동영상을 자동 검수</a:t>
            </a:r>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네이버 내 등록되는 이미지</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동영상을 해당 기술이 자동으로 필터링하는 구조</a:t>
            </a:r>
            <a:r>
              <a:rPr lang="en-US" altLang="ko-KR" dirty="0">
                <a:latin typeface="경기천년바탕 Regular" panose="02020503020101020101" pitchFamily="18" charset="-127"/>
                <a:ea typeface="경기천년바탕 Regular" panose="02020503020101020101" pitchFamily="18" charset="-127"/>
              </a:rPr>
              <a:t>)</a:t>
            </a:r>
          </a:p>
          <a:p>
            <a:endParaRPr lang="en-US" altLang="ko-KR" dirty="0">
              <a:latin typeface="경기천년바탕 Regular" panose="02020503020101020101" pitchFamily="18" charset="-127"/>
              <a:ea typeface="경기천년바탕 Regular" panose="02020503020101020101" pitchFamily="18" charset="-127"/>
            </a:endParaRPr>
          </a:p>
          <a:p>
            <a:r>
              <a:rPr lang="en-US" altLang="ko-KR" dirty="0">
                <a:latin typeface="경기천년바탕 Regular" panose="02020503020101020101" pitchFamily="18" charset="-127"/>
                <a:ea typeface="경기천년바탕 Regular" panose="02020503020101020101" pitchFamily="18" charset="-127"/>
              </a:rPr>
              <a:t> 2017</a:t>
            </a:r>
            <a:r>
              <a:rPr lang="ko-KR" altLang="en-US" dirty="0">
                <a:latin typeface="경기천년바탕 Regular" panose="02020503020101020101" pitchFamily="18" charset="-127"/>
                <a:ea typeface="경기천년바탕 Regular" panose="02020503020101020101" pitchFamily="18" charset="-127"/>
              </a:rPr>
              <a:t>년 적용 당시 음란 동영상 필터링 결과는 </a:t>
            </a:r>
            <a:r>
              <a:rPr lang="en-US" altLang="ko-KR" dirty="0">
                <a:latin typeface="경기천년바탕 Regular" panose="02020503020101020101" pitchFamily="18" charset="-127"/>
                <a:ea typeface="경기천년바탕 Regular" panose="02020503020101020101" pitchFamily="18" charset="-127"/>
              </a:rPr>
              <a:t>98%</a:t>
            </a:r>
            <a:r>
              <a:rPr lang="ko-KR" altLang="en-US" dirty="0">
                <a:latin typeface="경기천년바탕 Regular" panose="02020503020101020101" pitchFamily="18" charset="-127"/>
                <a:ea typeface="경기천년바탕 Regular" panose="02020503020101020101" pitchFamily="18" charset="-127"/>
              </a:rPr>
              <a:t>였으며</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지속적인 고도화를 통해 </a:t>
            </a:r>
            <a:r>
              <a:rPr lang="en-US" altLang="ko-KR" dirty="0">
                <a:latin typeface="경기천년바탕 Regular" panose="02020503020101020101" pitchFamily="18" charset="-127"/>
                <a:ea typeface="경기천년바탕 Regular" panose="02020503020101020101" pitchFamily="18" charset="-127"/>
              </a:rPr>
              <a:t>2020</a:t>
            </a:r>
            <a:r>
              <a:rPr lang="ko-KR" altLang="en-US" dirty="0">
                <a:latin typeface="경기천년바탕 Regular" panose="02020503020101020101" pitchFamily="18" charset="-127"/>
                <a:ea typeface="경기천년바탕 Regular" panose="02020503020101020101" pitchFamily="18" charset="-127"/>
              </a:rPr>
              <a:t>년에는 약 </a:t>
            </a:r>
            <a:r>
              <a:rPr lang="en-US" altLang="ko-KR" dirty="0">
                <a:latin typeface="경기천년바탕 Regular" panose="02020503020101020101" pitchFamily="18" charset="-127"/>
                <a:ea typeface="경기천년바탕 Regular" panose="02020503020101020101" pitchFamily="18" charset="-127"/>
              </a:rPr>
              <a:t>99%</a:t>
            </a:r>
            <a:r>
              <a:rPr lang="ko-KR" altLang="en-US" dirty="0">
                <a:latin typeface="경기천년바탕 Regular" panose="02020503020101020101" pitchFamily="18" charset="-127"/>
                <a:ea typeface="경기천년바탕 Regular" panose="02020503020101020101" pitchFamily="18" charset="-127"/>
              </a:rPr>
              <a:t>에 달하는 필터링 결과를 기록</a:t>
            </a:r>
            <a:endParaRPr lang="en-US" altLang="ko-KR" dirty="0">
              <a:latin typeface="경기천년바탕 Regular" panose="02020503020101020101" pitchFamily="18" charset="-127"/>
              <a:ea typeface="경기천년바탕 Regular" panose="02020503020101020101" pitchFamily="18" charset="-127"/>
            </a:endParaRPr>
          </a:p>
          <a:p>
            <a:endParaRPr lang="en-US" altLang="ko-KR" dirty="0">
              <a:latin typeface="경기천년바탕 Regular" panose="02020503020101020101" pitchFamily="18" charset="-127"/>
              <a:ea typeface="경기천년바탕 Regular" panose="02020503020101020101" pitchFamily="18" charset="-127"/>
            </a:endParaRPr>
          </a:p>
          <a:p>
            <a:r>
              <a:rPr lang="ko-KR" altLang="en-US" dirty="0">
                <a:latin typeface="경기천년바탕 Regular" panose="02020503020101020101" pitchFamily="18" charset="-127"/>
                <a:ea typeface="경기천년바탕 Regular" panose="02020503020101020101" pitchFamily="18" charset="-127"/>
              </a:rPr>
              <a:t>상시 </a:t>
            </a:r>
            <a:r>
              <a:rPr lang="en-US" altLang="ko-KR" dirty="0">
                <a:latin typeface="경기천년바탕 Regular" panose="02020503020101020101" pitchFamily="18" charset="-127"/>
                <a:ea typeface="경기천년바탕 Regular" panose="02020503020101020101" pitchFamily="18" charset="-127"/>
              </a:rPr>
              <a:t>AI </a:t>
            </a:r>
            <a:r>
              <a:rPr lang="ko-KR" altLang="en-US" dirty="0">
                <a:latin typeface="경기천년바탕 Regular" panose="02020503020101020101" pitchFamily="18" charset="-127"/>
                <a:ea typeface="경기천년바탕 Regular" panose="02020503020101020101" pitchFamily="18" charset="-127"/>
              </a:rPr>
              <a:t>엔진을 업데이트해</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 시스템을 회피한 유해 영상</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이미지를 잡아내는 등 유저들을 체계적으로 보호</a:t>
            </a:r>
          </a:p>
        </p:txBody>
      </p:sp>
      <p:pic>
        <p:nvPicPr>
          <p:cNvPr id="5" name="그림 4">
            <a:extLst>
              <a:ext uri="{FF2B5EF4-FFF2-40B4-BE49-F238E27FC236}">
                <a16:creationId xmlns:a16="http://schemas.microsoft.com/office/drawing/2014/main" id="{7ABA8EAD-C0F6-4867-64F2-BCE543582647}"/>
              </a:ext>
            </a:extLst>
          </p:cNvPr>
          <p:cNvPicPr>
            <a:picLocks noChangeAspect="1"/>
          </p:cNvPicPr>
          <p:nvPr/>
        </p:nvPicPr>
        <p:blipFill>
          <a:blip r:embed="rId3"/>
          <a:stretch>
            <a:fillRect/>
          </a:stretch>
        </p:blipFill>
        <p:spPr>
          <a:xfrm>
            <a:off x="6672064" y="2433303"/>
            <a:ext cx="5025367" cy="2844224"/>
          </a:xfrm>
          <a:prstGeom prst="rect">
            <a:avLst/>
          </a:prstGeom>
        </p:spPr>
      </p:pic>
    </p:spTree>
    <p:extLst>
      <p:ext uri="{BB962C8B-B14F-4D97-AF65-F5344CB8AC3E}">
        <p14:creationId xmlns:p14="http://schemas.microsoft.com/office/powerpoint/2010/main" val="415682518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698477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일본 식품기업 메이지우유</a:t>
            </a:r>
            <a:r>
              <a:rPr lang="en-US" altLang="ko-KR" sz="2200" u="sng" dirty="0">
                <a:latin typeface="경기천년바탕 Bold" panose="02020803020101020101" pitchFamily="18" charset="-127"/>
                <a:ea typeface="경기천년바탕 Bold" panose="02020803020101020101" pitchFamily="18" charset="-127"/>
              </a:rPr>
              <a:t>(Meiji Milk)</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27" name="TextBox 26">
            <a:extLst>
              <a:ext uri="{FF2B5EF4-FFF2-40B4-BE49-F238E27FC236}">
                <a16:creationId xmlns:a16="http://schemas.microsoft.com/office/drawing/2014/main" id="{7C65F8A1-A506-ACB8-04DB-379BA94C4A33}"/>
              </a:ext>
            </a:extLst>
          </p:cNvPr>
          <p:cNvSpPr txBox="1"/>
          <p:nvPr/>
        </p:nvSpPr>
        <p:spPr>
          <a:xfrm>
            <a:off x="1055440" y="4938683"/>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한국농수산식품유통공사</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일본 식품시장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경영 동향 분석</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2022 </a:t>
            </a:r>
          </a:p>
        </p:txBody>
      </p:sp>
      <p:sp>
        <p:nvSpPr>
          <p:cNvPr id="5" name="TextBox 4">
            <a:extLst>
              <a:ext uri="{FF2B5EF4-FFF2-40B4-BE49-F238E27FC236}">
                <a16:creationId xmlns:a16="http://schemas.microsoft.com/office/drawing/2014/main" id="{7B682061-4484-1B21-D26D-1E1A1864A565}"/>
              </a:ext>
            </a:extLst>
          </p:cNvPr>
          <p:cNvSpPr txBox="1"/>
          <p:nvPr/>
        </p:nvSpPr>
        <p:spPr>
          <a:xfrm>
            <a:off x="695400" y="2189072"/>
            <a:ext cx="9649072" cy="646331"/>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공급망 내의 생산자</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협력업체에서 강제노동</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아동노동과 같은 인권 침해가 발생하는 것을 방지하고자 책임 있는 공급망 구축을 위해 </a:t>
            </a:r>
            <a:r>
              <a:rPr lang="ko-KR" altLang="en-US" dirty="0">
                <a:solidFill>
                  <a:srgbClr val="008000"/>
                </a:solidFill>
                <a:latin typeface="경기천년바탕 Regular" panose="02020503020101020101" pitchFamily="18" charset="-127"/>
                <a:ea typeface="경기천년바탕 Regular" panose="02020503020101020101" pitchFamily="18" charset="-127"/>
              </a:rPr>
              <a:t>지속가능한 코코아 조달</a:t>
            </a:r>
            <a:r>
              <a:rPr lang="ko-KR" altLang="en-US" dirty="0">
                <a:latin typeface="경기천년바탕 Regular" panose="02020503020101020101" pitchFamily="18" charset="-127"/>
                <a:ea typeface="경기천년바탕 Regular" panose="02020503020101020101" pitchFamily="18" charset="-127"/>
              </a:rPr>
              <a:t>을 지원</a:t>
            </a:r>
          </a:p>
        </p:txBody>
      </p:sp>
      <p:sp>
        <p:nvSpPr>
          <p:cNvPr id="8" name="TextBox 7">
            <a:extLst>
              <a:ext uri="{FF2B5EF4-FFF2-40B4-BE49-F238E27FC236}">
                <a16:creationId xmlns:a16="http://schemas.microsoft.com/office/drawing/2014/main" id="{613AA38D-C100-A003-DDA6-A83F565EB3D4}"/>
              </a:ext>
            </a:extLst>
          </p:cNvPr>
          <p:cNvSpPr txBox="1"/>
          <p:nvPr/>
        </p:nvSpPr>
        <p:spPr>
          <a:xfrm>
            <a:off x="767408" y="3137135"/>
            <a:ext cx="6097554" cy="1754326"/>
          </a:xfrm>
          <a:prstGeom prst="rect">
            <a:avLst/>
          </a:prstGeom>
          <a:noFill/>
        </p:spPr>
        <p:txBody>
          <a:bodyPr wrap="square">
            <a:spAutoFit/>
          </a:bodyPr>
          <a:lstStyle/>
          <a:p>
            <a:pPr marL="285750" indent="-285750">
              <a:buFont typeface="Wingdings" panose="05000000000000000000" pitchFamily="2" charset="2"/>
              <a:buChar char="Ø"/>
            </a:pPr>
            <a:r>
              <a:rPr lang="ko-KR" altLang="en-US" dirty="0">
                <a:latin typeface="경기천년바탕 Regular" panose="02020503020101020101" pitchFamily="18" charset="-127"/>
                <a:ea typeface="경기천년바탕 Regular" panose="02020503020101020101" pitchFamily="18" charset="-127"/>
              </a:rPr>
              <a:t>해외 공급망의 코코아 생산자들과 파트너십을 심화하고</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고품질의 지속가능한 코코아 생산을 지원하는 </a:t>
            </a:r>
            <a:r>
              <a:rPr lang="ko-KR" altLang="en-US" dirty="0">
                <a:solidFill>
                  <a:srgbClr val="008000"/>
                </a:solidFill>
                <a:latin typeface="경기천년바탕 Regular" panose="02020503020101020101" pitchFamily="18" charset="-127"/>
                <a:ea typeface="경기천년바탕 Regular" panose="02020503020101020101" pitchFamily="18" charset="-127"/>
              </a:rPr>
              <a:t>‘메이지 코코아 서포트</a:t>
            </a:r>
            <a:r>
              <a:rPr lang="en-US" altLang="ko-KR" dirty="0">
                <a:solidFill>
                  <a:srgbClr val="008000"/>
                </a:solidFill>
                <a:latin typeface="경기천년바탕 Regular" panose="02020503020101020101" pitchFamily="18" charset="-127"/>
                <a:ea typeface="경기천년바탕 Regular" panose="02020503020101020101" pitchFamily="18" charset="-127"/>
              </a:rPr>
              <a:t>(</a:t>
            </a:r>
            <a:r>
              <a:rPr lang="en-US" altLang="ko-KR" dirty="0" err="1">
                <a:solidFill>
                  <a:srgbClr val="008000"/>
                </a:solidFill>
                <a:latin typeface="경기천년바탕 Regular" panose="02020503020101020101" pitchFamily="18" charset="-127"/>
                <a:ea typeface="경기천년바탕 Regular" panose="02020503020101020101" pitchFamily="18" charset="-127"/>
              </a:rPr>
              <a:t>Meij</a:t>
            </a:r>
            <a:r>
              <a:rPr lang="en-US" altLang="ko-KR" dirty="0">
                <a:solidFill>
                  <a:srgbClr val="008000"/>
                </a:solidFill>
                <a:latin typeface="경기천년바탕 Regular" panose="02020503020101020101" pitchFamily="18" charset="-127"/>
                <a:ea typeface="경기천년바탕 Regular" panose="02020503020101020101" pitchFamily="18" charset="-127"/>
              </a:rPr>
              <a:t> Cocoa Support)’ </a:t>
            </a:r>
            <a:r>
              <a:rPr lang="ko-KR" altLang="en-US" dirty="0">
                <a:latin typeface="경기천년바탕 Regular" panose="02020503020101020101" pitchFamily="18" charset="-127"/>
                <a:ea typeface="경기천년바탕 Regular" panose="02020503020101020101" pitchFamily="18" charset="-127"/>
              </a:rPr>
              <a:t>프로그램 실시</a:t>
            </a:r>
            <a:endParaRPr lang="en-US" altLang="ko-KR" dirty="0">
              <a:latin typeface="경기천년바탕 Regular" panose="02020503020101020101" pitchFamily="18" charset="-127"/>
              <a:ea typeface="경기천년바탕 Regular" panose="02020503020101020101" pitchFamily="18" charset="-127"/>
            </a:endParaRPr>
          </a:p>
          <a:p>
            <a:endParaRPr lang="ko-KR" altLang="en-US" dirty="0">
              <a:latin typeface="경기천년바탕 Regular" panose="02020503020101020101" pitchFamily="18" charset="-127"/>
              <a:ea typeface="경기천년바탕 Regular" panose="02020503020101020101" pitchFamily="18" charset="-127"/>
            </a:endParaRPr>
          </a:p>
          <a:p>
            <a:pPr marL="285750" indent="-285750">
              <a:buFont typeface="Wingdings" panose="05000000000000000000" pitchFamily="2" charset="2"/>
              <a:buChar char="Ø"/>
            </a:pPr>
            <a:r>
              <a:rPr lang="en-US" altLang="ko-KR" dirty="0">
                <a:latin typeface="경기천년바탕 Regular" panose="02020503020101020101" pitchFamily="18" charset="-127"/>
                <a:ea typeface="경기천년바탕 Regular" panose="02020503020101020101" pitchFamily="18" charset="-127"/>
              </a:rPr>
              <a:t>2026</a:t>
            </a:r>
            <a:r>
              <a:rPr lang="ko-KR" altLang="en-US" dirty="0">
                <a:latin typeface="경기천년바탕 Regular" panose="02020503020101020101" pitchFamily="18" charset="-127"/>
                <a:ea typeface="경기천년바탕 Regular" panose="02020503020101020101" pitchFamily="18" charset="-127"/>
              </a:rPr>
              <a:t>년까지 지속가능한 카카오 조달 비중을 </a:t>
            </a:r>
            <a:r>
              <a:rPr lang="en-US" altLang="ko-KR" dirty="0">
                <a:latin typeface="경기천년바탕 Regular" panose="02020503020101020101" pitchFamily="18" charset="-127"/>
                <a:ea typeface="경기천년바탕 Regular" panose="02020503020101020101" pitchFamily="18" charset="-127"/>
              </a:rPr>
              <a:t>100%</a:t>
            </a:r>
            <a:r>
              <a:rPr lang="ko-KR" altLang="en-US" dirty="0">
                <a:latin typeface="경기천년바탕 Regular" panose="02020503020101020101" pitchFamily="18" charset="-127"/>
                <a:ea typeface="경기천년바탕 Regular" panose="02020503020101020101" pitchFamily="18" charset="-127"/>
              </a:rPr>
              <a:t>로 확대할 예정</a:t>
            </a:r>
          </a:p>
        </p:txBody>
      </p:sp>
      <p:pic>
        <p:nvPicPr>
          <p:cNvPr id="9" name="그림 8">
            <a:extLst>
              <a:ext uri="{FF2B5EF4-FFF2-40B4-BE49-F238E27FC236}">
                <a16:creationId xmlns:a16="http://schemas.microsoft.com/office/drawing/2014/main" id="{F4DD14CD-6611-CED7-DEF4-FDD9E6F62B0C}"/>
              </a:ext>
            </a:extLst>
          </p:cNvPr>
          <p:cNvPicPr>
            <a:picLocks noChangeAspect="1"/>
          </p:cNvPicPr>
          <p:nvPr/>
        </p:nvPicPr>
        <p:blipFill>
          <a:blip r:embed="rId2"/>
          <a:stretch>
            <a:fillRect/>
          </a:stretch>
        </p:blipFill>
        <p:spPr>
          <a:xfrm>
            <a:off x="7392144" y="3068960"/>
            <a:ext cx="3859907" cy="2182134"/>
          </a:xfrm>
          <a:prstGeom prst="rect">
            <a:avLst/>
          </a:prstGeom>
        </p:spPr>
      </p:pic>
      <p:sp>
        <p:nvSpPr>
          <p:cNvPr id="11" name="TextBox 10">
            <a:extLst>
              <a:ext uri="{FF2B5EF4-FFF2-40B4-BE49-F238E27FC236}">
                <a16:creationId xmlns:a16="http://schemas.microsoft.com/office/drawing/2014/main" id="{D378A820-F7A3-D278-EE82-734920FB6E64}"/>
              </a:ext>
            </a:extLst>
          </p:cNvPr>
          <p:cNvSpPr txBox="1"/>
          <p:nvPr/>
        </p:nvSpPr>
        <p:spPr>
          <a:xfrm>
            <a:off x="7392144" y="5325928"/>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Meiji Holdings Co, AIM FOR SUSTAINABLE COCOA BEANS </a:t>
            </a:r>
          </a:p>
        </p:txBody>
      </p:sp>
    </p:spTree>
    <p:extLst>
      <p:ext uri="{BB962C8B-B14F-4D97-AF65-F5344CB8AC3E}">
        <p14:creationId xmlns:p14="http://schemas.microsoft.com/office/powerpoint/2010/main" val="193983500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698477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일본 식품기업 메이지우유</a:t>
            </a:r>
            <a:r>
              <a:rPr lang="en-US" altLang="ko-KR" sz="2200" u="sng" dirty="0">
                <a:latin typeface="경기천년바탕 Bold" panose="02020803020101020101" pitchFamily="18" charset="-127"/>
                <a:ea typeface="경기천년바탕 Bold" panose="02020803020101020101" pitchFamily="18" charset="-127"/>
              </a:rPr>
              <a:t>(Meiji Milk)</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27" name="TextBox 26">
            <a:extLst>
              <a:ext uri="{FF2B5EF4-FFF2-40B4-BE49-F238E27FC236}">
                <a16:creationId xmlns:a16="http://schemas.microsoft.com/office/drawing/2014/main" id="{7C65F8A1-A506-ACB8-04DB-379BA94C4A33}"/>
              </a:ext>
            </a:extLst>
          </p:cNvPr>
          <p:cNvSpPr txBox="1"/>
          <p:nvPr/>
        </p:nvSpPr>
        <p:spPr>
          <a:xfrm>
            <a:off x="479376" y="5939449"/>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Meiji Holdings Co, AIM FOR SUSTAINABLE COCOA BEANS </a:t>
            </a:r>
          </a:p>
        </p:txBody>
      </p:sp>
      <p:pic>
        <p:nvPicPr>
          <p:cNvPr id="4" name="그림 3">
            <a:extLst>
              <a:ext uri="{FF2B5EF4-FFF2-40B4-BE49-F238E27FC236}">
                <a16:creationId xmlns:a16="http://schemas.microsoft.com/office/drawing/2014/main" id="{566C19C4-DF25-5408-82DA-949A8F263084}"/>
              </a:ext>
            </a:extLst>
          </p:cNvPr>
          <p:cNvPicPr>
            <a:picLocks noChangeAspect="1"/>
          </p:cNvPicPr>
          <p:nvPr/>
        </p:nvPicPr>
        <p:blipFill>
          <a:blip r:embed="rId2"/>
          <a:stretch>
            <a:fillRect/>
          </a:stretch>
        </p:blipFill>
        <p:spPr>
          <a:xfrm>
            <a:off x="551384" y="2092112"/>
            <a:ext cx="5712454" cy="3784662"/>
          </a:xfrm>
          <a:prstGeom prst="rect">
            <a:avLst/>
          </a:prstGeom>
        </p:spPr>
      </p:pic>
      <p:pic>
        <p:nvPicPr>
          <p:cNvPr id="6" name="그림 5">
            <a:extLst>
              <a:ext uri="{FF2B5EF4-FFF2-40B4-BE49-F238E27FC236}">
                <a16:creationId xmlns:a16="http://schemas.microsoft.com/office/drawing/2014/main" id="{B391562E-A5B1-3DA9-5B59-D46FB7934C1B}"/>
              </a:ext>
            </a:extLst>
          </p:cNvPr>
          <p:cNvPicPr>
            <a:picLocks noChangeAspect="1"/>
          </p:cNvPicPr>
          <p:nvPr/>
        </p:nvPicPr>
        <p:blipFill>
          <a:blip r:embed="rId3"/>
          <a:stretch>
            <a:fillRect/>
          </a:stretch>
        </p:blipFill>
        <p:spPr>
          <a:xfrm>
            <a:off x="6528048" y="2409581"/>
            <a:ext cx="4918887" cy="3149724"/>
          </a:xfrm>
          <a:prstGeom prst="rect">
            <a:avLst/>
          </a:prstGeom>
        </p:spPr>
      </p:pic>
    </p:spTree>
    <p:extLst>
      <p:ext uri="{BB962C8B-B14F-4D97-AF65-F5344CB8AC3E}">
        <p14:creationId xmlns:p14="http://schemas.microsoft.com/office/powerpoint/2010/main" val="15592155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954107"/>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a:p>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698477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프랑스 </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a:latin typeface="경기천년바탕 Bold" panose="02020803020101020101" pitchFamily="18" charset="-127"/>
                <a:ea typeface="경기천년바탕 Bold" panose="02020803020101020101" pitchFamily="18" charset="-127"/>
              </a:rPr>
              <a:t>바라프 그룹</a:t>
            </a:r>
            <a:r>
              <a:rPr lang="en-US" altLang="ko-KR" sz="2200" u="sng" dirty="0">
                <a:latin typeface="경기천년바탕 Bold" panose="02020803020101020101" pitchFamily="18" charset="-127"/>
                <a:ea typeface="경기천년바탕 Bold" panose="02020803020101020101" pitchFamily="18" charset="-127"/>
              </a:rPr>
              <a:t>(</a:t>
            </a:r>
            <a:r>
              <a:rPr lang="en-US" altLang="ko-KR" sz="2200" u="sng" dirty="0" err="1">
                <a:latin typeface="경기천년바탕 Bold" panose="02020803020101020101" pitchFamily="18" charset="-127"/>
                <a:ea typeface="경기천년바탕 Bold" panose="02020803020101020101" pitchFamily="18" charset="-127"/>
              </a:rPr>
              <a:t>Varappe</a:t>
            </a:r>
            <a:r>
              <a:rPr lang="en-US" altLang="ko-KR" sz="2200" u="sng" dirty="0">
                <a:latin typeface="경기천년바탕 Bold" panose="02020803020101020101" pitchFamily="18" charset="-127"/>
                <a:ea typeface="경기천년바탕 Bold" panose="02020803020101020101" pitchFamily="18" charset="-127"/>
              </a:rPr>
              <a:t> Group)’</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27" name="TextBox 26">
            <a:extLst>
              <a:ext uri="{FF2B5EF4-FFF2-40B4-BE49-F238E27FC236}">
                <a16:creationId xmlns:a16="http://schemas.microsoft.com/office/drawing/2014/main" id="{7C65F8A1-A506-ACB8-04DB-379BA94C4A33}"/>
              </a:ext>
            </a:extLst>
          </p:cNvPr>
          <p:cNvSpPr txBox="1"/>
          <p:nvPr/>
        </p:nvSpPr>
        <p:spPr>
          <a:xfrm>
            <a:off x="679380" y="5511913"/>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LA</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VARAPPE,</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https://www.lavarappe.fr/</a:t>
            </a:r>
          </a:p>
        </p:txBody>
      </p:sp>
      <p:sp>
        <p:nvSpPr>
          <p:cNvPr id="5" name="TextBox 4">
            <a:extLst>
              <a:ext uri="{FF2B5EF4-FFF2-40B4-BE49-F238E27FC236}">
                <a16:creationId xmlns:a16="http://schemas.microsoft.com/office/drawing/2014/main" id="{F764FA3F-E130-8C94-1EBD-82AE16DC5F5A}"/>
              </a:ext>
            </a:extLst>
          </p:cNvPr>
          <p:cNvSpPr txBox="1"/>
          <p:nvPr/>
        </p:nvSpPr>
        <p:spPr>
          <a:xfrm>
            <a:off x="6744072" y="2403671"/>
            <a:ext cx="4392488" cy="3077766"/>
          </a:xfrm>
          <a:prstGeom prst="rect">
            <a:avLst/>
          </a:prstGeom>
          <a:noFill/>
        </p:spPr>
        <p:txBody>
          <a:bodyPr wrap="square">
            <a:spAutoFit/>
          </a:bodyPr>
          <a:lstStyle/>
          <a:p>
            <a:pPr marL="285750" indent="-285750">
              <a:buFont typeface="Wingdings" panose="05000000000000000000" pitchFamily="2" charset="2"/>
              <a:buChar char="ü"/>
            </a:pPr>
            <a:r>
              <a:rPr lang="ko-KR" altLang="en-US" dirty="0">
                <a:solidFill>
                  <a:srgbClr val="008000"/>
                </a:solidFill>
                <a:latin typeface="경기천년바탕 Regular" panose="02020503020101020101" pitchFamily="18" charset="-127"/>
                <a:ea typeface="경기천년바탕 Regular" panose="02020503020101020101" pitchFamily="18" charset="-127"/>
              </a:rPr>
              <a:t>경력 단절 및 소외계층</a:t>
            </a:r>
            <a:r>
              <a:rPr lang="ko-KR" altLang="en-US" dirty="0">
                <a:latin typeface="경기천년바탕 Regular" panose="02020503020101020101" pitchFamily="18" charset="-127"/>
                <a:ea typeface="경기천년바탕 Regular" panose="02020503020101020101" pitchFamily="18" charset="-127"/>
              </a:rPr>
              <a:t> 대상 교육</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구직 서비스제공</a:t>
            </a:r>
            <a:r>
              <a:rPr lang="en-US" altLang="ko-KR" dirty="0">
                <a:latin typeface="경기천년바탕 Regular" panose="02020503020101020101" pitchFamily="18" charset="-127"/>
                <a:ea typeface="경기천년바탕 Regular" panose="02020503020101020101" pitchFamily="18" charset="-127"/>
              </a:rPr>
              <a:t>(19</a:t>
            </a:r>
            <a:r>
              <a:rPr lang="ko-KR" altLang="en-US" dirty="0">
                <a:latin typeface="경기천년바탕 Regular" panose="02020503020101020101" pitchFamily="18" charset="-127"/>
                <a:ea typeface="경기천년바탕 Regular" panose="02020503020101020101" pitchFamily="18" charset="-127"/>
              </a:rPr>
              <a:t>년에는 </a:t>
            </a:r>
            <a:r>
              <a:rPr lang="en-US" altLang="ko-KR" dirty="0">
                <a:latin typeface="경기천년바탕 Regular" panose="02020503020101020101" pitchFamily="18" charset="-127"/>
                <a:ea typeface="경기천년바탕 Regular" panose="02020503020101020101" pitchFamily="18" charset="-127"/>
              </a:rPr>
              <a:t>5,300</a:t>
            </a:r>
            <a:r>
              <a:rPr lang="ko-KR" altLang="en-US" dirty="0">
                <a:latin typeface="경기천년바탕 Regular" panose="02020503020101020101" pitchFamily="18" charset="-127"/>
                <a:ea typeface="경기천년바탕 Regular" panose="02020503020101020101" pitchFamily="18" charset="-127"/>
              </a:rPr>
              <a:t>명을 교육하여 </a:t>
            </a:r>
            <a:r>
              <a:rPr lang="en-US" altLang="ko-KR" dirty="0">
                <a:solidFill>
                  <a:srgbClr val="008000"/>
                </a:solidFill>
                <a:latin typeface="경기천년바탕 Regular" panose="02020503020101020101" pitchFamily="18" charset="-127"/>
                <a:ea typeface="경기천년바탕 Regular" panose="02020503020101020101" pitchFamily="18" charset="-127"/>
              </a:rPr>
              <a:t>80%</a:t>
            </a:r>
            <a:r>
              <a:rPr lang="ko-KR" altLang="en-US" dirty="0">
                <a:solidFill>
                  <a:srgbClr val="008000"/>
                </a:solidFill>
                <a:latin typeface="경기천년바탕 Regular" panose="02020503020101020101" pitchFamily="18" charset="-127"/>
                <a:ea typeface="경기천년바탕 Regular" panose="02020503020101020101" pitchFamily="18" charset="-127"/>
              </a:rPr>
              <a:t>가 이직에 성공</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a:p>
            <a:pPr marL="285750" indent="-285750">
              <a:buFont typeface="Wingdings" panose="05000000000000000000" pitchFamily="2" charset="2"/>
              <a:buChar char="ü"/>
            </a:pPr>
            <a:r>
              <a:rPr lang="ko-KR" altLang="en-US" dirty="0">
                <a:latin typeface="경기천년바탕 Regular" panose="02020503020101020101" pitchFamily="18" charset="-127"/>
                <a:ea typeface="경기천년바탕 Regular" panose="02020503020101020101" pitchFamily="18" charset="-127"/>
              </a:rPr>
              <a:t>사회적 임팩트 투자에 집중하는 </a:t>
            </a:r>
            <a:r>
              <a:rPr lang="en-US" altLang="ko-KR" dirty="0">
                <a:latin typeface="경기천년바탕 Regular" panose="02020503020101020101" pitchFamily="18" charset="-127"/>
                <a:ea typeface="경기천년바탕 Regular" panose="02020503020101020101" pitchFamily="18" charset="-127"/>
              </a:rPr>
              <a:t>Phitrust </a:t>
            </a:r>
            <a:r>
              <a:rPr lang="ko-KR" altLang="en-US" dirty="0">
                <a:latin typeface="경기천년바탕 Regular" panose="02020503020101020101" pitchFamily="18" charset="-127"/>
                <a:ea typeface="경기천년바탕 Regular" panose="02020503020101020101" pitchFamily="18" charset="-127"/>
              </a:rPr>
              <a:t>투자기관으로부터 </a:t>
            </a:r>
            <a:r>
              <a:rPr lang="en-US" altLang="ko-KR" dirty="0">
                <a:latin typeface="경기천년바탕 Regular" panose="02020503020101020101" pitchFamily="18" charset="-127"/>
                <a:ea typeface="경기천년바탕 Regular" panose="02020503020101020101" pitchFamily="18" charset="-127"/>
              </a:rPr>
              <a:t>2007</a:t>
            </a:r>
            <a:r>
              <a:rPr lang="ko-KR" altLang="en-US" dirty="0">
                <a:latin typeface="경기천년바탕 Regular" panose="02020503020101020101" pitchFamily="18" charset="-127"/>
                <a:ea typeface="경기천년바탕 Regular" panose="02020503020101020101" pitchFamily="18" charset="-127"/>
              </a:rPr>
              <a:t>년 </a:t>
            </a:r>
            <a:r>
              <a:rPr lang="en-US" altLang="ko-KR" dirty="0">
                <a:solidFill>
                  <a:srgbClr val="008000"/>
                </a:solidFill>
                <a:latin typeface="경기천년바탕 Regular" panose="02020503020101020101" pitchFamily="18" charset="-127"/>
                <a:ea typeface="경기천년바탕 Regular" panose="02020503020101020101" pitchFamily="18" charset="-127"/>
              </a:rPr>
              <a:t>70</a:t>
            </a:r>
            <a:r>
              <a:rPr lang="ko-KR" altLang="en-US" dirty="0">
                <a:solidFill>
                  <a:srgbClr val="008000"/>
                </a:solidFill>
                <a:latin typeface="경기천년바탕 Regular" panose="02020503020101020101" pitchFamily="18" charset="-127"/>
                <a:ea typeface="경기천년바탕 Regular" panose="02020503020101020101" pitchFamily="18" charset="-127"/>
              </a:rPr>
              <a:t>만 유로 투자 유치에 성공</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프랑스 </a:t>
            </a:r>
            <a:r>
              <a:rPr lang="en-US" altLang="ko-KR" dirty="0">
                <a:latin typeface="경기천년바탕 Regular" panose="02020503020101020101" pitchFamily="18" charset="-127"/>
                <a:ea typeface="경기천년바탕 Regular" panose="02020503020101020101" pitchFamily="18" charset="-127"/>
              </a:rPr>
              <a:t>ESG </a:t>
            </a:r>
            <a:r>
              <a:rPr lang="ko-KR" altLang="en-US" dirty="0">
                <a:latin typeface="경기천년바탕 Regular" panose="02020503020101020101" pitchFamily="18" charset="-127"/>
                <a:ea typeface="경기천년바탕 Regular" panose="02020503020101020101" pitchFamily="18" charset="-127"/>
              </a:rPr>
              <a:t>투자의 시초</a:t>
            </a:r>
            <a:r>
              <a:rPr lang="en-US" altLang="ko-KR" dirty="0">
                <a:latin typeface="경기천년바탕 Regular" panose="02020503020101020101" pitchFamily="18" charset="-127"/>
                <a:ea typeface="경기천년바탕 Regular" panose="02020503020101020101" pitchFamily="18" charset="-127"/>
              </a:rPr>
              <a:t>) - </a:t>
            </a:r>
            <a:r>
              <a:rPr lang="en-US" altLang="ko-KR" sz="1600" dirty="0">
                <a:latin typeface="경기천년바탕 Regular" panose="02020503020101020101" pitchFamily="18" charset="-127"/>
                <a:ea typeface="경기천년바탕 Regular" panose="02020503020101020101" pitchFamily="18" charset="-127"/>
              </a:rPr>
              <a:t>Phitrust</a:t>
            </a:r>
            <a:r>
              <a:rPr lang="ko-KR" altLang="en-US" sz="1600" dirty="0">
                <a:latin typeface="경기천년바탕 Regular" panose="02020503020101020101" pitchFamily="18" charset="-127"/>
                <a:ea typeface="경기천년바탕 Regular" panose="02020503020101020101" pitchFamily="18" charset="-127"/>
              </a:rPr>
              <a:t>는 바라프 그룹 내 다양한 비즈니스 활동에 필요한 자문도 제공</a:t>
            </a:r>
            <a:endParaRPr lang="ko-KR" altLang="en-US" dirty="0">
              <a:latin typeface="경기천년바탕 Regular" panose="02020503020101020101" pitchFamily="18" charset="-127"/>
              <a:ea typeface="경기천년바탕 Regular" panose="02020503020101020101" pitchFamily="18" charset="-127"/>
            </a:endParaRPr>
          </a:p>
          <a:p>
            <a:pPr marL="285750" indent="-285750">
              <a:buFont typeface="Wingdings" panose="05000000000000000000" pitchFamily="2" charset="2"/>
              <a:buChar char="ü"/>
            </a:pPr>
            <a:r>
              <a:rPr lang="en-US" altLang="ko-KR" dirty="0">
                <a:latin typeface="경기천년바탕 Regular" panose="02020503020101020101" pitchFamily="18" charset="-127"/>
                <a:ea typeface="경기천년바탕 Regular" panose="02020503020101020101" pitchFamily="18" charset="-127"/>
              </a:rPr>
              <a:t>Phitrust</a:t>
            </a:r>
            <a:r>
              <a:rPr lang="ko-KR" altLang="en-US" dirty="0">
                <a:latin typeface="경기천년바탕 Regular" panose="02020503020101020101" pitchFamily="18" charset="-127"/>
                <a:ea typeface="경기천년바탕 Regular" panose="02020503020101020101" pitchFamily="18" charset="-127"/>
              </a:rPr>
              <a:t>를 비롯한 </a:t>
            </a:r>
            <a:r>
              <a:rPr lang="en-US" altLang="ko-KR" dirty="0">
                <a:latin typeface="경기천년바탕 Regular" panose="02020503020101020101" pitchFamily="18" charset="-127"/>
                <a:ea typeface="경기천년바탕 Regular" panose="02020503020101020101" pitchFamily="18" charset="-127"/>
              </a:rPr>
              <a:t>BNP Paribas </a:t>
            </a:r>
            <a:r>
              <a:rPr lang="ko-KR" altLang="en-US" dirty="0">
                <a:latin typeface="경기천년바탕 Regular" panose="02020503020101020101" pitchFamily="18" charset="-127"/>
                <a:ea typeface="경기천년바탕 Regular" panose="02020503020101020101" pitchFamily="18" charset="-127"/>
              </a:rPr>
              <a:t>등으로부터 </a:t>
            </a:r>
            <a:r>
              <a:rPr lang="en-US" altLang="ko-KR" dirty="0">
                <a:latin typeface="경기천년바탕 Regular" panose="02020503020101020101" pitchFamily="18" charset="-127"/>
                <a:ea typeface="경기천년바탕 Regular" panose="02020503020101020101" pitchFamily="18" charset="-127"/>
              </a:rPr>
              <a:t>2</a:t>
            </a:r>
            <a:r>
              <a:rPr lang="ko-KR" altLang="en-US" dirty="0">
                <a:latin typeface="경기천년바탕 Regular" panose="02020503020101020101" pitchFamily="18" charset="-127"/>
                <a:ea typeface="경기천년바탕 Regular" panose="02020503020101020101" pitchFamily="18" charset="-127"/>
              </a:rPr>
              <a:t>차 투자자금인 </a:t>
            </a:r>
            <a:r>
              <a:rPr lang="en-US" altLang="ko-KR" dirty="0">
                <a:solidFill>
                  <a:srgbClr val="008000"/>
                </a:solidFill>
                <a:latin typeface="경기천년바탕 Regular" panose="02020503020101020101" pitchFamily="18" charset="-127"/>
                <a:ea typeface="경기천년바탕 Regular" panose="02020503020101020101" pitchFamily="18" charset="-127"/>
              </a:rPr>
              <a:t>420</a:t>
            </a:r>
            <a:r>
              <a:rPr lang="ko-KR" altLang="en-US" dirty="0">
                <a:solidFill>
                  <a:srgbClr val="008000"/>
                </a:solidFill>
                <a:latin typeface="경기천년바탕 Regular" panose="02020503020101020101" pitchFamily="18" charset="-127"/>
                <a:ea typeface="경기천년바탕 Regular" panose="02020503020101020101" pitchFamily="18" charset="-127"/>
              </a:rPr>
              <a:t>만 유로 유치에 성공</a:t>
            </a:r>
          </a:p>
        </p:txBody>
      </p:sp>
      <p:pic>
        <p:nvPicPr>
          <p:cNvPr id="7" name="그림 6">
            <a:extLst>
              <a:ext uri="{FF2B5EF4-FFF2-40B4-BE49-F238E27FC236}">
                <a16:creationId xmlns:a16="http://schemas.microsoft.com/office/drawing/2014/main" id="{4C4B0D3C-0A65-0562-0523-EF07888F7865}"/>
              </a:ext>
            </a:extLst>
          </p:cNvPr>
          <p:cNvPicPr>
            <a:picLocks noChangeAspect="1"/>
          </p:cNvPicPr>
          <p:nvPr/>
        </p:nvPicPr>
        <p:blipFill>
          <a:blip r:embed="rId2"/>
          <a:stretch>
            <a:fillRect/>
          </a:stretch>
        </p:blipFill>
        <p:spPr>
          <a:xfrm>
            <a:off x="679380" y="2439306"/>
            <a:ext cx="5715000" cy="3000375"/>
          </a:xfrm>
          <a:prstGeom prst="rect">
            <a:avLst/>
          </a:prstGeom>
        </p:spPr>
      </p:pic>
      <p:sp>
        <p:nvSpPr>
          <p:cNvPr id="8" name="TextBox 7">
            <a:extLst>
              <a:ext uri="{FF2B5EF4-FFF2-40B4-BE49-F238E27FC236}">
                <a16:creationId xmlns:a16="http://schemas.microsoft.com/office/drawing/2014/main" id="{6CD492EF-2865-9378-3468-11ABDB1BB786}"/>
              </a:ext>
            </a:extLst>
          </p:cNvPr>
          <p:cNvSpPr txBox="1"/>
          <p:nvPr/>
        </p:nvSpPr>
        <p:spPr>
          <a:xfrm>
            <a:off x="7032104" y="5481437"/>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유정열</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해외 기업의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대응 성공사례</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p.31</a:t>
            </a:r>
          </a:p>
        </p:txBody>
      </p:sp>
    </p:spTree>
    <p:extLst>
      <p:ext uri="{BB962C8B-B14F-4D97-AF65-F5344CB8AC3E}">
        <p14:creationId xmlns:p14="http://schemas.microsoft.com/office/powerpoint/2010/main" val="3940903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778A2CFE-3D58-F632-5378-AA1B7B2F0E49}"/>
              </a:ext>
            </a:extLst>
          </p:cNvPr>
          <p:cNvSpPr/>
          <p:nvPr/>
        </p:nvSpPr>
        <p:spPr>
          <a:xfrm>
            <a:off x="601906" y="2022845"/>
            <a:ext cx="3117830" cy="3998443"/>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954107"/>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3. </a:t>
            </a:r>
            <a:r>
              <a:rPr lang="ko-KR" altLang="en-US" dirty="0"/>
              <a:t>국내외 기업의 </a:t>
            </a:r>
            <a:r>
              <a:rPr lang="en-US" altLang="ko-KR" dirty="0"/>
              <a:t>ESG </a:t>
            </a:r>
            <a:r>
              <a:rPr lang="ko-KR" altLang="en-US" dirty="0"/>
              <a:t>사례 </a:t>
            </a:r>
            <a:r>
              <a:rPr lang="en-US" altLang="ko-KR" dirty="0"/>
              <a:t>2</a:t>
            </a:r>
            <a:endParaRPr lang="ko-KR" altLang="en-US" dirty="0"/>
          </a:p>
          <a:p>
            <a:endParaRPr lang="ko-KR" altLang="en-US" dirty="0"/>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8319"/>
            <a:ext cx="698477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휴렛</a:t>
            </a:r>
            <a:r>
              <a:rPr lang="en-US" altLang="ko-KR" sz="2200" u="sng" dirty="0">
                <a:latin typeface="경기천년바탕 Bold" panose="02020803020101020101" pitchFamily="18" charset="-127"/>
                <a:ea typeface="경기천년바탕 Bold" panose="02020803020101020101" pitchFamily="18" charset="-127"/>
              </a:rPr>
              <a:t>-</a:t>
            </a:r>
            <a:r>
              <a:rPr lang="ko-KR" altLang="en-US" sz="2200" u="sng" dirty="0" err="1">
                <a:latin typeface="경기천년바탕 Bold" panose="02020803020101020101" pitchFamily="18" charset="-127"/>
                <a:ea typeface="경기천년바탕 Bold" panose="02020803020101020101" pitchFamily="18" charset="-127"/>
              </a:rPr>
              <a:t>팩커드</a:t>
            </a:r>
            <a:r>
              <a:rPr lang="en-US" altLang="ko-KR" sz="2200" u="sng" dirty="0">
                <a:latin typeface="경기천년바탕 Bold" panose="02020803020101020101" pitchFamily="18" charset="-127"/>
                <a:ea typeface="경기천년바탕 Bold" panose="02020803020101020101" pitchFamily="18" charset="-127"/>
              </a:rPr>
              <a:t>(Hewlett-Packard)</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27" name="TextBox 26">
            <a:extLst>
              <a:ext uri="{FF2B5EF4-FFF2-40B4-BE49-F238E27FC236}">
                <a16:creationId xmlns:a16="http://schemas.microsoft.com/office/drawing/2014/main" id="{7C65F8A1-A506-ACB8-04DB-379BA94C4A33}"/>
              </a:ext>
            </a:extLst>
          </p:cNvPr>
          <p:cNvSpPr txBox="1"/>
          <p:nvPr/>
        </p:nvSpPr>
        <p:spPr>
          <a:xfrm>
            <a:off x="529898" y="6125926"/>
            <a:ext cx="493951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유정열</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해외 기업의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대응 성공사례</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p.34</a:t>
            </a:r>
          </a:p>
        </p:txBody>
      </p:sp>
      <p:sp>
        <p:nvSpPr>
          <p:cNvPr id="6" name="TextBox 5">
            <a:extLst>
              <a:ext uri="{FF2B5EF4-FFF2-40B4-BE49-F238E27FC236}">
                <a16:creationId xmlns:a16="http://schemas.microsoft.com/office/drawing/2014/main" id="{526F6353-77CA-9DBE-599C-E8D775E77D92}"/>
              </a:ext>
            </a:extLst>
          </p:cNvPr>
          <p:cNvSpPr txBox="1"/>
          <p:nvPr/>
        </p:nvSpPr>
        <p:spPr>
          <a:xfrm>
            <a:off x="7932204" y="2482612"/>
            <a:ext cx="4032448" cy="307777"/>
          </a:xfrm>
          <a:prstGeom prst="rect">
            <a:avLst/>
          </a:prstGeom>
          <a:noFill/>
        </p:spPr>
        <p:txBody>
          <a:bodyPr wrap="square">
            <a:spAutoFit/>
          </a:bodyPr>
          <a:lstStyle/>
          <a:p>
            <a:r>
              <a:rPr lang="ko-KR" altLang="en-US" sz="1400" dirty="0">
                <a:latin typeface="경기천년바탕 Regular" panose="02020503020101020101" pitchFamily="18" charset="-127"/>
                <a:ea typeface="경기천년바탕 Regular" panose="02020503020101020101" pitchFamily="18" charset="-127"/>
              </a:rPr>
              <a:t>어도비는 현재 직원 </a:t>
            </a:r>
            <a:r>
              <a:rPr lang="en-US" altLang="ko-KR" sz="1400" dirty="0">
                <a:latin typeface="경기천년바탕 Regular" panose="02020503020101020101" pitchFamily="18" charset="-127"/>
                <a:ea typeface="경기천년바탕 Regular" panose="02020503020101020101" pitchFamily="18" charset="-127"/>
              </a:rPr>
              <a:t>45%</a:t>
            </a:r>
            <a:r>
              <a:rPr lang="ko-KR" altLang="en-US" sz="1400" dirty="0">
                <a:latin typeface="경기천년바탕 Regular" panose="02020503020101020101" pitchFamily="18" charset="-127"/>
                <a:ea typeface="경기천년바탕 Regular" panose="02020503020101020101" pitchFamily="18" charset="-127"/>
              </a:rPr>
              <a:t>가 여성과 유색인종으로 구성</a:t>
            </a:r>
          </a:p>
        </p:txBody>
      </p:sp>
      <p:sp>
        <p:nvSpPr>
          <p:cNvPr id="8" name="TextBox 7">
            <a:extLst>
              <a:ext uri="{FF2B5EF4-FFF2-40B4-BE49-F238E27FC236}">
                <a16:creationId xmlns:a16="http://schemas.microsoft.com/office/drawing/2014/main" id="{502AF32F-65FB-F330-AAF9-ACA9BCE0D25B}"/>
              </a:ext>
            </a:extLst>
          </p:cNvPr>
          <p:cNvSpPr txBox="1"/>
          <p:nvPr/>
        </p:nvSpPr>
        <p:spPr>
          <a:xfrm>
            <a:off x="6730753" y="3802900"/>
            <a:ext cx="5125887" cy="369332"/>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a:t>
            </a:r>
            <a:r>
              <a:rPr lang="en-US" altLang="ko-KR" dirty="0">
                <a:latin typeface="경기천년바탕 Regular" panose="02020503020101020101" pitchFamily="18" charset="-127"/>
                <a:ea typeface="경기천년바탕 Regular" panose="02020503020101020101" pitchFamily="18" charset="-127"/>
              </a:rPr>
              <a:t>18</a:t>
            </a:r>
            <a:r>
              <a:rPr lang="ko-KR" altLang="en-US" dirty="0">
                <a:latin typeface="경기천년바탕 Regular" panose="02020503020101020101" pitchFamily="18" charset="-127"/>
                <a:ea typeface="경기천년바탕 Regular" panose="02020503020101020101" pitchFamily="18" charset="-127"/>
              </a:rPr>
              <a:t>년 </a:t>
            </a:r>
            <a:r>
              <a:rPr lang="en-US" altLang="ko-KR" dirty="0">
                <a:latin typeface="경기천년바탕 Regular" panose="02020503020101020101" pitchFamily="18" charset="-127"/>
                <a:ea typeface="경기천년바탕 Regular" panose="02020503020101020101" pitchFamily="18" charset="-127"/>
              </a:rPr>
              <a:t>MSCI ESG </a:t>
            </a:r>
            <a:r>
              <a:rPr lang="ko-KR" altLang="en-US" dirty="0">
                <a:latin typeface="경기천년바탕 Regular" panose="02020503020101020101" pitchFamily="18" charset="-127"/>
                <a:ea typeface="경기천년바탕 Regular" panose="02020503020101020101" pitchFamily="18" charset="-127"/>
              </a:rPr>
              <a:t>평가에서 업계 유일 </a:t>
            </a:r>
            <a:r>
              <a:rPr lang="en-US" altLang="ko-KR" dirty="0">
                <a:latin typeface="경기천년바탕 Regular" panose="02020503020101020101" pitchFamily="18" charset="-127"/>
                <a:ea typeface="경기천년바탕 Regular" panose="02020503020101020101" pitchFamily="18" charset="-127"/>
              </a:rPr>
              <a:t>AAA </a:t>
            </a:r>
            <a:r>
              <a:rPr lang="ko-KR" altLang="en-US" dirty="0">
                <a:latin typeface="경기천년바탕 Regular" panose="02020503020101020101" pitchFamily="18" charset="-127"/>
                <a:ea typeface="경기천년바탕 Regular" panose="02020503020101020101" pitchFamily="18" charset="-127"/>
              </a:rPr>
              <a:t>등급 획득</a:t>
            </a:r>
          </a:p>
        </p:txBody>
      </p:sp>
      <p:grpSp>
        <p:nvGrpSpPr>
          <p:cNvPr id="2" name="Group 18">
            <a:extLst>
              <a:ext uri="{FF2B5EF4-FFF2-40B4-BE49-F238E27FC236}">
                <a16:creationId xmlns:a16="http://schemas.microsoft.com/office/drawing/2014/main" id="{82AED25F-03B3-0EE2-053D-DB4020105870}"/>
              </a:ext>
            </a:extLst>
          </p:cNvPr>
          <p:cNvGrpSpPr/>
          <p:nvPr/>
        </p:nvGrpSpPr>
        <p:grpSpPr>
          <a:xfrm>
            <a:off x="756053" y="2232356"/>
            <a:ext cx="2243603" cy="980039"/>
            <a:chOff x="116450" y="1727392"/>
            <a:chExt cx="2243603" cy="980039"/>
          </a:xfrm>
        </p:grpSpPr>
        <p:sp>
          <p:nvSpPr>
            <p:cNvPr id="9" name="TextBox 8">
              <a:extLst>
                <a:ext uri="{FF2B5EF4-FFF2-40B4-BE49-F238E27FC236}">
                  <a16:creationId xmlns:a16="http://schemas.microsoft.com/office/drawing/2014/main" id="{7C49BC80-A348-85D4-E4E8-90D53AB6E0DC}"/>
                </a:ext>
              </a:extLst>
            </p:cNvPr>
            <p:cNvSpPr txBox="1"/>
            <p:nvPr/>
          </p:nvSpPr>
          <p:spPr>
            <a:xfrm>
              <a:off x="919893" y="1753324"/>
              <a:ext cx="1440160" cy="954107"/>
            </a:xfrm>
            <a:prstGeom prst="rect">
              <a:avLst/>
            </a:prstGeom>
            <a:noFill/>
          </p:spPr>
          <p:txBody>
            <a:bodyPr wrap="square" rtlCol="0">
              <a:spAutoFit/>
            </a:bodyPr>
            <a:lstStyle/>
            <a:p>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고객사인 어도비 솔루션</a:t>
              </a:r>
              <a:r>
                <a:rPr lang="en-US" altLang="ko-KR"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(Adobe Solution)</a:t>
              </a:r>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과의 </a:t>
              </a:r>
              <a:endParaRPr lang="en-US" altLang="ko-KR"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endParaRPr>
            </a:p>
            <a:p>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요구수준에 부응</a:t>
              </a:r>
            </a:p>
          </p:txBody>
        </p:sp>
        <p:sp>
          <p:nvSpPr>
            <p:cNvPr id="7" name="TextBox 6">
              <a:extLst>
                <a:ext uri="{FF2B5EF4-FFF2-40B4-BE49-F238E27FC236}">
                  <a16:creationId xmlns:a16="http://schemas.microsoft.com/office/drawing/2014/main" id="{AED38CD2-7B0A-2392-AC24-085EEE25F8D8}"/>
                </a:ext>
              </a:extLst>
            </p:cNvPr>
            <p:cNvSpPr txBox="1"/>
            <p:nvPr/>
          </p:nvSpPr>
          <p:spPr>
            <a:xfrm>
              <a:off x="116450" y="1727392"/>
              <a:ext cx="722020" cy="677108"/>
            </a:xfrm>
            <a:prstGeom prst="rect">
              <a:avLst/>
            </a:prstGeom>
            <a:noFill/>
          </p:spPr>
          <p:txBody>
            <a:bodyPr wrap="square" lIns="0" tIns="0" rIns="0" bIns="0" rtlCol="0" anchor="ctr">
              <a:spAutoFit/>
            </a:bodyPr>
            <a:lstStyle/>
            <a:p>
              <a:pPr algn="ctr"/>
              <a:r>
                <a:rPr lang="en-US" altLang="ko-KR" sz="4400" dirty="0">
                  <a:solidFill>
                    <a:schemeClr val="bg1"/>
                  </a:solidFill>
                  <a:latin typeface="Arial" pitchFamily="34" charset="0"/>
                  <a:cs typeface="Arial" pitchFamily="34" charset="0"/>
                </a:rPr>
                <a:t>01</a:t>
              </a:r>
              <a:endParaRPr lang="ko-KR" altLang="en-US" sz="4400" dirty="0">
                <a:solidFill>
                  <a:schemeClr val="bg1"/>
                </a:solidFill>
                <a:latin typeface="Arial" pitchFamily="34" charset="0"/>
                <a:cs typeface="Arial" pitchFamily="34" charset="0"/>
              </a:endParaRPr>
            </a:p>
          </p:txBody>
        </p:sp>
      </p:grpSp>
      <p:grpSp>
        <p:nvGrpSpPr>
          <p:cNvPr id="12" name="Group 32">
            <a:extLst>
              <a:ext uri="{FF2B5EF4-FFF2-40B4-BE49-F238E27FC236}">
                <a16:creationId xmlns:a16="http://schemas.microsoft.com/office/drawing/2014/main" id="{CF5F7951-17B6-07D1-1E98-40ABA7B82483}"/>
              </a:ext>
            </a:extLst>
          </p:cNvPr>
          <p:cNvGrpSpPr/>
          <p:nvPr/>
        </p:nvGrpSpPr>
        <p:grpSpPr>
          <a:xfrm>
            <a:off x="762187" y="3611841"/>
            <a:ext cx="2237469" cy="968706"/>
            <a:chOff x="116450" y="1727392"/>
            <a:chExt cx="2237469" cy="968706"/>
          </a:xfrm>
        </p:grpSpPr>
        <p:sp>
          <p:nvSpPr>
            <p:cNvPr id="15" name="TextBox 14">
              <a:extLst>
                <a:ext uri="{FF2B5EF4-FFF2-40B4-BE49-F238E27FC236}">
                  <a16:creationId xmlns:a16="http://schemas.microsoft.com/office/drawing/2014/main" id="{EC26B1DD-2777-C9E6-4B4A-556C26F6446F}"/>
                </a:ext>
              </a:extLst>
            </p:cNvPr>
            <p:cNvSpPr txBox="1"/>
            <p:nvPr/>
          </p:nvSpPr>
          <p:spPr>
            <a:xfrm>
              <a:off x="913759" y="1741991"/>
              <a:ext cx="1440160" cy="954107"/>
            </a:xfrm>
            <a:prstGeom prst="rect">
              <a:avLst/>
            </a:prstGeom>
            <a:noFill/>
          </p:spPr>
          <p:txBody>
            <a:bodyPr wrap="square" rtlCol="0">
              <a:spAutoFit/>
            </a:bodyPr>
            <a:lstStyle/>
            <a:p>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공정하게 임금을 받도록 보장하는 동일 임금</a:t>
              </a:r>
              <a:r>
                <a:rPr lang="en-US" altLang="ko-KR"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(Pay Parity)</a:t>
              </a:r>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제 도입</a:t>
              </a:r>
            </a:p>
          </p:txBody>
        </p:sp>
        <p:sp>
          <p:nvSpPr>
            <p:cNvPr id="14" name="TextBox 13">
              <a:extLst>
                <a:ext uri="{FF2B5EF4-FFF2-40B4-BE49-F238E27FC236}">
                  <a16:creationId xmlns:a16="http://schemas.microsoft.com/office/drawing/2014/main" id="{AB2026C5-B731-064C-DC67-1174DCEF90D3}"/>
                </a:ext>
              </a:extLst>
            </p:cNvPr>
            <p:cNvSpPr txBox="1"/>
            <p:nvPr/>
          </p:nvSpPr>
          <p:spPr>
            <a:xfrm>
              <a:off x="116450" y="1727392"/>
              <a:ext cx="722020" cy="677108"/>
            </a:xfrm>
            <a:prstGeom prst="rect">
              <a:avLst/>
            </a:prstGeom>
            <a:noFill/>
          </p:spPr>
          <p:txBody>
            <a:bodyPr wrap="square" lIns="0" tIns="0" rIns="0" bIns="0" rtlCol="0" anchor="ctr">
              <a:spAutoFit/>
            </a:bodyPr>
            <a:lstStyle/>
            <a:p>
              <a:pPr algn="ctr"/>
              <a:r>
                <a:rPr lang="en-US" altLang="ko-KR" sz="4400" dirty="0">
                  <a:solidFill>
                    <a:schemeClr val="bg1"/>
                  </a:solidFill>
                  <a:latin typeface="Arial" pitchFamily="34" charset="0"/>
                  <a:cs typeface="Arial" pitchFamily="34" charset="0"/>
                </a:rPr>
                <a:t>02</a:t>
              </a:r>
              <a:endParaRPr lang="ko-KR" altLang="en-US" sz="4400" dirty="0">
                <a:solidFill>
                  <a:schemeClr val="bg1"/>
                </a:solidFill>
                <a:latin typeface="Arial" pitchFamily="34" charset="0"/>
                <a:cs typeface="Arial" pitchFamily="34" charset="0"/>
              </a:endParaRPr>
            </a:p>
          </p:txBody>
        </p:sp>
      </p:grpSp>
      <p:grpSp>
        <p:nvGrpSpPr>
          <p:cNvPr id="17" name="Group 37">
            <a:extLst>
              <a:ext uri="{FF2B5EF4-FFF2-40B4-BE49-F238E27FC236}">
                <a16:creationId xmlns:a16="http://schemas.microsoft.com/office/drawing/2014/main" id="{1F6E4A29-967E-19A5-1571-05B29FF19F2A}"/>
              </a:ext>
            </a:extLst>
          </p:cNvPr>
          <p:cNvGrpSpPr/>
          <p:nvPr/>
        </p:nvGrpSpPr>
        <p:grpSpPr>
          <a:xfrm>
            <a:off x="768321" y="4991326"/>
            <a:ext cx="2519367" cy="741930"/>
            <a:chOff x="116450" y="1727392"/>
            <a:chExt cx="2519367" cy="741930"/>
          </a:xfrm>
        </p:grpSpPr>
        <p:sp>
          <p:nvSpPr>
            <p:cNvPr id="20" name="TextBox 19">
              <a:extLst>
                <a:ext uri="{FF2B5EF4-FFF2-40B4-BE49-F238E27FC236}">
                  <a16:creationId xmlns:a16="http://schemas.microsoft.com/office/drawing/2014/main" id="{C73F3CCD-A8AB-4389-4B95-1DA847B8AB3B}"/>
                </a:ext>
              </a:extLst>
            </p:cNvPr>
            <p:cNvSpPr txBox="1"/>
            <p:nvPr/>
          </p:nvSpPr>
          <p:spPr>
            <a:xfrm>
              <a:off x="907625" y="1730658"/>
              <a:ext cx="1728192" cy="738664"/>
            </a:xfrm>
            <a:prstGeom prst="rect">
              <a:avLst/>
            </a:prstGeom>
            <a:noFill/>
          </p:spPr>
          <p:txBody>
            <a:bodyPr wrap="square" rtlCol="0">
              <a:spAutoFit/>
            </a:bodyPr>
            <a:lstStyle/>
            <a:p>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미국 내 여성</a:t>
              </a:r>
              <a:r>
                <a:rPr lang="en-US" altLang="ko-KR"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 </a:t>
              </a:r>
            </a:p>
            <a:p>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소수민족 소유 기업에 약 </a:t>
              </a:r>
              <a:r>
                <a:rPr lang="en-US" altLang="ko-KR"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10</a:t>
              </a:r>
              <a:r>
                <a:rPr lang="ko-KR" altLang="en-US" sz="1400" dirty="0">
                  <a:solidFill>
                    <a:schemeClr val="bg1"/>
                  </a:solidFill>
                  <a:latin typeface="경기천년바탕 Regular" panose="02020503020101020101" pitchFamily="18" charset="-127"/>
                  <a:ea typeface="경기천년바탕 Regular" panose="02020503020101020101" pitchFamily="18" charset="-127"/>
                  <a:cs typeface="Arial" pitchFamily="34" charset="0"/>
                </a:rPr>
                <a:t>억 달러 투자</a:t>
              </a:r>
            </a:p>
          </p:txBody>
        </p:sp>
        <p:sp>
          <p:nvSpPr>
            <p:cNvPr id="19" name="TextBox 18">
              <a:extLst>
                <a:ext uri="{FF2B5EF4-FFF2-40B4-BE49-F238E27FC236}">
                  <a16:creationId xmlns:a16="http://schemas.microsoft.com/office/drawing/2014/main" id="{98F0636F-1CAE-9551-1C3C-30324A8A46BC}"/>
                </a:ext>
              </a:extLst>
            </p:cNvPr>
            <p:cNvSpPr txBox="1"/>
            <p:nvPr/>
          </p:nvSpPr>
          <p:spPr>
            <a:xfrm>
              <a:off x="116450" y="1727392"/>
              <a:ext cx="722020" cy="677108"/>
            </a:xfrm>
            <a:prstGeom prst="rect">
              <a:avLst/>
            </a:prstGeom>
            <a:noFill/>
          </p:spPr>
          <p:txBody>
            <a:bodyPr wrap="square" lIns="0" tIns="0" rIns="0" bIns="0" rtlCol="0" anchor="ctr">
              <a:spAutoFit/>
            </a:bodyPr>
            <a:lstStyle/>
            <a:p>
              <a:pPr algn="ctr"/>
              <a:r>
                <a:rPr lang="en-US" altLang="ko-KR" sz="4400" dirty="0">
                  <a:solidFill>
                    <a:schemeClr val="bg1"/>
                  </a:solidFill>
                  <a:latin typeface="Arial" pitchFamily="34" charset="0"/>
                  <a:cs typeface="Arial" pitchFamily="34" charset="0"/>
                </a:rPr>
                <a:t>03</a:t>
              </a:r>
              <a:endParaRPr lang="ko-KR" altLang="en-US" sz="4400" dirty="0">
                <a:solidFill>
                  <a:schemeClr val="bg1"/>
                </a:solidFill>
                <a:latin typeface="Arial" pitchFamily="34" charset="0"/>
                <a:cs typeface="Arial" pitchFamily="34" charset="0"/>
              </a:endParaRPr>
            </a:p>
          </p:txBody>
        </p:sp>
      </p:grpSp>
      <p:pic>
        <p:nvPicPr>
          <p:cNvPr id="23" name="그림 22">
            <a:extLst>
              <a:ext uri="{FF2B5EF4-FFF2-40B4-BE49-F238E27FC236}">
                <a16:creationId xmlns:a16="http://schemas.microsoft.com/office/drawing/2014/main" id="{2F2EE690-4F97-4DA3-4D4D-84EFB572F524}"/>
              </a:ext>
            </a:extLst>
          </p:cNvPr>
          <p:cNvPicPr>
            <a:picLocks noChangeAspect="1"/>
          </p:cNvPicPr>
          <p:nvPr/>
        </p:nvPicPr>
        <p:blipFill>
          <a:blip r:embed="rId2"/>
          <a:stretch>
            <a:fillRect/>
          </a:stretch>
        </p:blipFill>
        <p:spPr>
          <a:xfrm>
            <a:off x="4172047" y="2887671"/>
            <a:ext cx="2268789" cy="2268789"/>
          </a:xfrm>
          <a:prstGeom prst="rect">
            <a:avLst/>
          </a:prstGeom>
        </p:spPr>
      </p:pic>
      <p:pic>
        <p:nvPicPr>
          <p:cNvPr id="24" name="그림 23">
            <a:extLst>
              <a:ext uri="{FF2B5EF4-FFF2-40B4-BE49-F238E27FC236}">
                <a16:creationId xmlns:a16="http://schemas.microsoft.com/office/drawing/2014/main" id="{F9890C91-C332-0B43-59BD-6F70BB2DFAEB}"/>
              </a:ext>
            </a:extLst>
          </p:cNvPr>
          <p:cNvPicPr>
            <a:picLocks noChangeAspect="1"/>
          </p:cNvPicPr>
          <p:nvPr/>
        </p:nvPicPr>
        <p:blipFill>
          <a:blip r:embed="rId3"/>
          <a:stretch>
            <a:fillRect/>
          </a:stretch>
        </p:blipFill>
        <p:spPr>
          <a:xfrm>
            <a:off x="8040216" y="2049746"/>
            <a:ext cx="1656184" cy="432866"/>
          </a:xfrm>
          <a:prstGeom prst="rect">
            <a:avLst/>
          </a:prstGeom>
        </p:spPr>
      </p:pic>
      <p:cxnSp>
        <p:nvCxnSpPr>
          <p:cNvPr id="26" name="직선 화살표 연결선 25">
            <a:extLst>
              <a:ext uri="{FF2B5EF4-FFF2-40B4-BE49-F238E27FC236}">
                <a16:creationId xmlns:a16="http://schemas.microsoft.com/office/drawing/2014/main" id="{1F438E14-1C61-69B0-2C20-47D4027B978C}"/>
              </a:ext>
            </a:extLst>
          </p:cNvPr>
          <p:cNvCxnSpPr/>
          <p:nvPr/>
        </p:nvCxnSpPr>
        <p:spPr>
          <a:xfrm>
            <a:off x="2855640" y="2564904"/>
            <a:ext cx="496855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D1987DB7-0BE9-25E8-28D1-DAF98DA07EAA}"/>
              </a:ext>
            </a:extLst>
          </p:cNvPr>
          <p:cNvSpPr txBox="1"/>
          <p:nvPr/>
        </p:nvSpPr>
        <p:spPr>
          <a:xfrm>
            <a:off x="4677326" y="5218652"/>
            <a:ext cx="119912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위키백과</a:t>
            </a:r>
            <a:endPar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Tree>
    <p:extLst>
      <p:ext uri="{BB962C8B-B14F-4D97-AF65-F5344CB8AC3E}">
        <p14:creationId xmlns:p14="http://schemas.microsoft.com/office/powerpoint/2010/main" val="28889178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415480" y="1484785"/>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6" name="Text Box 51"/>
          <p:cNvSpPr txBox="1">
            <a:spLocks noChangeArrowheads="1"/>
          </p:cNvSpPr>
          <p:nvPr/>
        </p:nvSpPr>
        <p:spPr bwMode="auto">
          <a:xfrm>
            <a:off x="1640744" y="1621240"/>
            <a:ext cx="9392244" cy="464743"/>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1. ESG</a:t>
            </a:r>
            <a:r>
              <a:rPr lang="ko-KR" altLang="en-US" sz="2200" dirty="0">
                <a:latin typeface="경기천년제목 Medium" panose="02020603020101020101" pitchFamily="18" charset="-127"/>
                <a:ea typeface="경기천년제목 Medium" panose="02020603020101020101" pitchFamily="18" charset="-127"/>
              </a:rPr>
              <a:t>의 각 개념에 대해 복습하였다</a:t>
            </a:r>
            <a:r>
              <a:rPr lang="en-US" altLang="ko-KR" sz="2200" dirty="0">
                <a:latin typeface="경기천년제목 Medium" panose="02020603020101020101" pitchFamily="18" charset="-127"/>
                <a:ea typeface="경기천년제목 Medium" panose="02020603020101020101" pitchFamily="18" charset="-127"/>
              </a:rPr>
              <a:t>. </a:t>
            </a:r>
            <a:endParaRPr lang="ko-KR" altLang="en-US" sz="2200" dirty="0">
              <a:latin typeface="경기천년제목 Medium" panose="02020603020101020101" pitchFamily="18" charset="-127"/>
              <a:ea typeface="경기천년제목 Medium" panose="02020603020101020101" pitchFamily="18" charset="-127"/>
            </a:endParaRPr>
          </a:p>
        </p:txBody>
      </p:sp>
      <p:sp>
        <p:nvSpPr>
          <p:cNvPr id="15" name="TextBox 14">
            <a:extLst>
              <a:ext uri="{FF2B5EF4-FFF2-40B4-BE49-F238E27FC236}">
                <a16:creationId xmlns:a16="http://schemas.microsoft.com/office/drawing/2014/main" id="{A743B60F-7DE2-4482-80DA-DB2C971DEFB7}"/>
              </a:ext>
            </a:extLst>
          </p:cNvPr>
          <p:cNvSpPr txBox="1"/>
          <p:nvPr/>
        </p:nvSpPr>
        <p:spPr>
          <a:xfrm>
            <a:off x="551384" y="293044"/>
            <a:ext cx="154363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ko-KR" altLang="en-US" dirty="0"/>
              <a:t>학 습 정 리</a:t>
            </a:r>
          </a:p>
        </p:txBody>
      </p:sp>
      <p:sp>
        <p:nvSpPr>
          <p:cNvPr id="19" name="직사각형 18">
            <a:extLst>
              <a:ext uri="{FF2B5EF4-FFF2-40B4-BE49-F238E27FC236}">
                <a16:creationId xmlns:a16="http://schemas.microsoft.com/office/drawing/2014/main" id="{659B6AB4-B4F8-498C-9961-436C162AA863}"/>
              </a:ext>
            </a:extLst>
          </p:cNvPr>
          <p:cNvSpPr/>
          <p:nvPr/>
        </p:nvSpPr>
        <p:spPr>
          <a:xfrm>
            <a:off x="1406240" y="2495101"/>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0" name="Text Box 51">
            <a:extLst>
              <a:ext uri="{FF2B5EF4-FFF2-40B4-BE49-F238E27FC236}">
                <a16:creationId xmlns:a16="http://schemas.microsoft.com/office/drawing/2014/main" id="{B3D2EB6E-9AC7-4599-9B85-617E63DF2588}"/>
              </a:ext>
            </a:extLst>
          </p:cNvPr>
          <p:cNvSpPr txBox="1">
            <a:spLocks noChangeArrowheads="1"/>
          </p:cNvSpPr>
          <p:nvPr/>
        </p:nvSpPr>
        <p:spPr bwMode="auto">
          <a:xfrm>
            <a:off x="1631504" y="2631556"/>
            <a:ext cx="9392244" cy="498598"/>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2. </a:t>
            </a:r>
            <a:r>
              <a:rPr lang="ko-KR" altLang="en-US" sz="2200" dirty="0">
                <a:latin typeface="경기천년제목 Medium" panose="02020603020101020101" pitchFamily="18" charset="-127"/>
                <a:ea typeface="경기천년제목 Medium" panose="02020603020101020101" pitchFamily="18" charset="-127"/>
              </a:rPr>
              <a:t>국내외 기업의 </a:t>
            </a:r>
            <a:r>
              <a:rPr lang="en-US" altLang="ko-KR" sz="2200" dirty="0" smtClean="0">
                <a:latin typeface="경기천년제목 Medium" panose="02020603020101020101" pitchFamily="18" charset="-127"/>
                <a:ea typeface="경기천년제목 Medium" panose="02020603020101020101" pitchFamily="18" charset="-127"/>
              </a:rPr>
              <a:t>ESG1</a:t>
            </a:r>
            <a:r>
              <a:rPr lang="ko-KR" altLang="en-US" sz="2200" dirty="0" smtClean="0">
                <a:latin typeface="경기천년제목 Medium" panose="02020603020101020101" pitchFamily="18" charset="-127"/>
                <a:ea typeface="경기천년제목 Medium" panose="02020603020101020101" pitchFamily="18" charset="-127"/>
              </a:rPr>
              <a:t>에 대해 </a:t>
            </a:r>
            <a:r>
              <a:rPr lang="ko-KR" altLang="en-US" sz="2200" dirty="0">
                <a:latin typeface="경기천년제목 Medium" panose="02020603020101020101" pitchFamily="18" charset="-127"/>
                <a:ea typeface="경기천년제목 Medium" panose="02020603020101020101" pitchFamily="18" charset="-127"/>
              </a:rPr>
              <a:t>알아보았다</a:t>
            </a:r>
            <a:r>
              <a:rPr lang="en-US" altLang="ko-KR" sz="2200" dirty="0">
                <a:latin typeface="경기천년제목 Medium" panose="02020603020101020101" pitchFamily="18" charset="-127"/>
                <a:ea typeface="경기천년제목 Medium" panose="02020603020101020101" pitchFamily="18" charset="-127"/>
              </a:rPr>
              <a:t>.</a:t>
            </a:r>
            <a:endParaRPr lang="ko-KR" altLang="en-US" sz="2200" dirty="0">
              <a:latin typeface="경기천년제목 Medium" panose="02020603020101020101" pitchFamily="18" charset="-127"/>
              <a:ea typeface="경기천년제목 Medium" panose="02020603020101020101" pitchFamily="18" charset="-127"/>
            </a:endParaRPr>
          </a:p>
        </p:txBody>
      </p:sp>
      <p:sp>
        <p:nvSpPr>
          <p:cNvPr id="21" name="직사각형 20">
            <a:extLst>
              <a:ext uri="{FF2B5EF4-FFF2-40B4-BE49-F238E27FC236}">
                <a16:creationId xmlns:a16="http://schemas.microsoft.com/office/drawing/2014/main" id="{8245C457-89A7-45C4-B9B1-7134A83619F5}"/>
              </a:ext>
            </a:extLst>
          </p:cNvPr>
          <p:cNvSpPr/>
          <p:nvPr/>
        </p:nvSpPr>
        <p:spPr>
          <a:xfrm>
            <a:off x="1416720" y="3556217"/>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2" name="Text Box 51">
            <a:extLst>
              <a:ext uri="{FF2B5EF4-FFF2-40B4-BE49-F238E27FC236}">
                <a16:creationId xmlns:a16="http://schemas.microsoft.com/office/drawing/2014/main" id="{A4E50302-944F-4996-AF46-241909C19E0F}"/>
              </a:ext>
            </a:extLst>
          </p:cNvPr>
          <p:cNvSpPr txBox="1">
            <a:spLocks noChangeArrowheads="1"/>
          </p:cNvSpPr>
          <p:nvPr/>
        </p:nvSpPr>
        <p:spPr bwMode="auto">
          <a:xfrm>
            <a:off x="1641984" y="3692672"/>
            <a:ext cx="9392244" cy="464743"/>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3. </a:t>
            </a:r>
            <a:r>
              <a:rPr lang="ko-KR" altLang="en-US" sz="2200" dirty="0">
                <a:latin typeface="경기천년제목 Medium" panose="02020603020101020101" pitchFamily="18" charset="-127"/>
                <a:ea typeface="경기천년제목 Medium" panose="02020603020101020101" pitchFamily="18" charset="-127"/>
              </a:rPr>
              <a:t>국내외 기업의 </a:t>
            </a:r>
            <a:r>
              <a:rPr lang="en-US" altLang="ko-KR" sz="2200" smtClean="0">
                <a:latin typeface="경기천년제목 Medium" panose="02020603020101020101" pitchFamily="18" charset="-127"/>
                <a:ea typeface="경기천년제목 Medium" panose="02020603020101020101" pitchFamily="18" charset="-127"/>
              </a:rPr>
              <a:t>ESG2</a:t>
            </a:r>
            <a:r>
              <a:rPr lang="ko-KR" altLang="en-US" sz="2200" smtClean="0">
                <a:latin typeface="경기천년제목 Medium" panose="02020603020101020101" pitchFamily="18" charset="-127"/>
                <a:ea typeface="경기천년제목 Medium" panose="02020603020101020101" pitchFamily="18" charset="-127"/>
              </a:rPr>
              <a:t>에 </a:t>
            </a:r>
            <a:r>
              <a:rPr lang="ko-KR" altLang="en-US" sz="2200" dirty="0">
                <a:latin typeface="경기천년제목 Medium" panose="02020603020101020101" pitchFamily="18" charset="-127"/>
                <a:ea typeface="경기천년제목 Medium" panose="02020603020101020101" pitchFamily="18" charset="-127"/>
              </a:rPr>
              <a:t>대해 알아보았다</a:t>
            </a:r>
            <a:r>
              <a:rPr lang="en-US" altLang="ko-KR" sz="2200" dirty="0">
                <a:latin typeface="경기천년제목 Medium" panose="02020603020101020101" pitchFamily="18" charset="-127"/>
                <a:ea typeface="경기천년제목 Medium" panose="02020603020101020101" pitchFamily="18" charset="-127"/>
              </a:rPr>
              <a:t>.</a:t>
            </a:r>
            <a:endParaRPr lang="ko-KR" altLang="en-US" sz="2200" dirty="0">
              <a:latin typeface="경기천년제목 Medium" panose="02020603020101020101" pitchFamily="18" charset="-127"/>
              <a:ea typeface="경기천년제목 Medium" panose="02020603020101020101" pitchFamily="18" charset="-127"/>
            </a:endParaRPr>
          </a:p>
        </p:txBody>
      </p:sp>
    </p:spTree>
    <p:extLst>
      <p:ext uri="{BB962C8B-B14F-4D97-AF65-F5344CB8AC3E}">
        <p14:creationId xmlns:p14="http://schemas.microsoft.com/office/powerpoint/2010/main" val="214510856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1" name="Text Box 3"/>
          <p:cNvSpPr txBox="1">
            <a:spLocks noChangeArrowheads="1"/>
          </p:cNvSpPr>
          <p:nvPr/>
        </p:nvSpPr>
        <p:spPr bwMode="auto">
          <a:xfrm>
            <a:off x="720" y="2310160"/>
            <a:ext cx="12192000" cy="614784"/>
          </a:xfrm>
          <a:prstGeom prst="rect">
            <a:avLst/>
          </a:prstGeom>
          <a:noFill/>
          <a:ln w="12700" algn="ctr">
            <a:noFill/>
            <a:miter lim="800000"/>
            <a:headEnd/>
            <a:tailEnd/>
          </a:ln>
        </p:spPr>
        <p:txBody>
          <a:bodyPr wrap="square" lIns="0" tIns="0" rIns="0" bIns="0" anchor="ctr">
            <a:spAutoFit/>
          </a:bodyPr>
          <a:lstStyle/>
          <a:p>
            <a:pPr marL="150813" algn="ctr" defTabSz="762000">
              <a:lnSpc>
                <a:spcPct val="130000"/>
              </a:lnSpc>
              <a:spcBef>
                <a:spcPct val="50000"/>
              </a:spcBef>
            </a:pPr>
            <a:r>
              <a:rPr lang="ko-KR" altLang="en-US" sz="3400" dirty="0">
                <a:solidFill>
                  <a:schemeClr val="accent5">
                    <a:lumMod val="75000"/>
                  </a:schemeClr>
                </a:solidFill>
                <a:latin typeface="경기천년제목 Bold" panose="02020803020101020101" pitchFamily="18" charset="-127"/>
                <a:ea typeface="경기천년제목 Bold" panose="02020803020101020101" pitchFamily="18" charset="-127"/>
              </a:rPr>
              <a:t>끝까지 경청해 주셔서 감사 드립니다</a:t>
            </a:r>
            <a:r>
              <a:rPr lang="en-US" altLang="ko-KR" sz="3400" dirty="0">
                <a:solidFill>
                  <a:schemeClr val="accent5">
                    <a:lumMod val="75000"/>
                  </a:schemeClr>
                </a:solidFill>
                <a:latin typeface="경기천년제목 Bold" panose="02020803020101020101" pitchFamily="18" charset="-127"/>
                <a:ea typeface="경기천년제목 Bold" panose="02020803020101020101" pitchFamily="18" charset="-127"/>
              </a:rPr>
              <a:t>.</a:t>
            </a:r>
            <a:endParaRPr lang="ko-KR" altLang="en-US" sz="3400" dirty="0">
              <a:solidFill>
                <a:schemeClr val="accent5">
                  <a:lumMod val="75000"/>
                </a:schemeClr>
              </a:solidFill>
              <a:latin typeface="경기천년제목 Bold" panose="02020803020101020101" pitchFamily="18" charset="-127"/>
              <a:ea typeface="경기천년제목 Bold" panose="02020803020101020101" pitchFamily="18" charset="-127"/>
            </a:endParaRPr>
          </a:p>
        </p:txBody>
      </p:sp>
      <p:pic>
        <p:nvPicPr>
          <p:cNvPr id="7" name="Picture 12" descr="https://search.pstatic.net/common/?src=http%3A%2F%2Fblogfiles.naver.net%2FMjAyMjA3MjFfNzAg%2FMDAxNjU4MzUyNDUyMDI2.H1sj61BQ0qObk5pJmy5Ixkq5mKA9DDwl8Z7zPGgxZH8g.T9sKA3prKUTyVKACJ6rgOz6TfrCJQlxQmozU-_JDdU0g.JPEG.dlarbfls%2FKakaoTalk_20220720_144805828.jpg&amp;type=sc960_832">
            <a:extLst>
              <a:ext uri="{FF2B5EF4-FFF2-40B4-BE49-F238E27FC236}">
                <a16:creationId xmlns:a16="http://schemas.microsoft.com/office/drawing/2014/main" id="{7C5DE7F3-5BC3-4929-9044-D7554A7552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16" b="7253"/>
          <a:stretch/>
        </p:blipFill>
        <p:spPr bwMode="auto">
          <a:xfrm>
            <a:off x="0" y="3212976"/>
            <a:ext cx="12185025" cy="365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28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1415480" y="1484785"/>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6" name="Text Box 51"/>
          <p:cNvSpPr txBox="1">
            <a:spLocks noChangeArrowheads="1"/>
          </p:cNvSpPr>
          <p:nvPr/>
        </p:nvSpPr>
        <p:spPr bwMode="auto">
          <a:xfrm>
            <a:off x="1640744" y="1618940"/>
            <a:ext cx="9392244" cy="464743"/>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1. ESG</a:t>
            </a:r>
            <a:r>
              <a:rPr lang="ko-KR" altLang="en-US" sz="2200" dirty="0">
                <a:latin typeface="경기천년제목 Medium" panose="02020603020101020101" pitchFamily="18" charset="-127"/>
                <a:ea typeface="경기천년제목 Medium" panose="02020603020101020101" pitchFamily="18" charset="-127"/>
              </a:rPr>
              <a:t>의 각 개념에 대해 복습한다</a:t>
            </a:r>
            <a:r>
              <a:rPr lang="en-US" altLang="ko-KR" sz="2200" dirty="0">
                <a:latin typeface="경기천년제목 Medium" panose="02020603020101020101" pitchFamily="18" charset="-127"/>
                <a:ea typeface="경기천년제목 Medium" panose="02020603020101020101" pitchFamily="18" charset="-127"/>
              </a:rPr>
              <a:t>. </a:t>
            </a:r>
            <a:endParaRPr lang="ko-KR" altLang="en-US" sz="2200" dirty="0">
              <a:latin typeface="경기천년제목 Medium" panose="02020603020101020101" pitchFamily="18" charset="-127"/>
              <a:ea typeface="경기천년제목 Medium" panose="02020603020101020101" pitchFamily="18" charset="-127"/>
            </a:endParaRPr>
          </a:p>
        </p:txBody>
      </p:sp>
      <p:sp>
        <p:nvSpPr>
          <p:cNvPr id="15" name="TextBox 14">
            <a:extLst>
              <a:ext uri="{FF2B5EF4-FFF2-40B4-BE49-F238E27FC236}">
                <a16:creationId xmlns:a16="http://schemas.microsoft.com/office/drawing/2014/main" id="{A743B60F-7DE2-4482-80DA-DB2C971DEFB7}"/>
              </a:ext>
            </a:extLst>
          </p:cNvPr>
          <p:cNvSpPr txBox="1"/>
          <p:nvPr/>
        </p:nvSpPr>
        <p:spPr>
          <a:xfrm>
            <a:off x="551384" y="293044"/>
            <a:ext cx="1543630" cy="523220"/>
          </a:xfrm>
          <a:prstGeom prst="rect">
            <a:avLst/>
          </a:prstGeom>
          <a:noFill/>
        </p:spPr>
        <p:txBody>
          <a:bodyPr wrap="square" rtlCol="0">
            <a:spAutoFit/>
            <a:scene3d>
              <a:camera prst="orthographicFront"/>
              <a:lightRig rig="threePt" dir="t"/>
            </a:scene3d>
            <a:sp3d>
              <a:bevelT w="1270" h="1270"/>
            </a:sp3d>
          </a:bodyPr>
          <a:lstStyle/>
          <a:p>
            <a:r>
              <a:rPr lang="ko-KR" altLang="en-US" sz="2800" b="1" spc="-185" dirty="0">
                <a:solidFill>
                  <a:srgbClr val="003300"/>
                </a:solidFill>
                <a:latin typeface="경기천년제목 Medium" panose="02020603020101020101" pitchFamily="18" charset="-127"/>
                <a:ea typeface="경기천년제목 Medium" panose="02020603020101020101" pitchFamily="18" charset="-127"/>
              </a:rPr>
              <a:t>학 습 목 표</a:t>
            </a:r>
          </a:p>
        </p:txBody>
      </p:sp>
      <p:sp>
        <p:nvSpPr>
          <p:cNvPr id="19" name="직사각형 18">
            <a:extLst>
              <a:ext uri="{FF2B5EF4-FFF2-40B4-BE49-F238E27FC236}">
                <a16:creationId xmlns:a16="http://schemas.microsoft.com/office/drawing/2014/main" id="{659B6AB4-B4F8-498C-9961-436C162AA863}"/>
              </a:ext>
            </a:extLst>
          </p:cNvPr>
          <p:cNvSpPr/>
          <p:nvPr/>
        </p:nvSpPr>
        <p:spPr>
          <a:xfrm>
            <a:off x="1406240" y="2495101"/>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0" name="Text Box 51">
            <a:extLst>
              <a:ext uri="{FF2B5EF4-FFF2-40B4-BE49-F238E27FC236}">
                <a16:creationId xmlns:a16="http://schemas.microsoft.com/office/drawing/2014/main" id="{B3D2EB6E-9AC7-4599-9B85-617E63DF2588}"/>
              </a:ext>
            </a:extLst>
          </p:cNvPr>
          <p:cNvSpPr txBox="1">
            <a:spLocks noChangeArrowheads="1"/>
          </p:cNvSpPr>
          <p:nvPr/>
        </p:nvSpPr>
        <p:spPr bwMode="auto">
          <a:xfrm>
            <a:off x="1631504" y="2629256"/>
            <a:ext cx="9392244" cy="464743"/>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2. </a:t>
            </a:r>
            <a:r>
              <a:rPr lang="ko-KR" altLang="en-US" sz="2200" dirty="0">
                <a:latin typeface="경기천년제목 Medium" panose="02020603020101020101" pitchFamily="18" charset="-127"/>
                <a:ea typeface="경기천년제목 Medium" panose="02020603020101020101" pitchFamily="18" charset="-127"/>
              </a:rPr>
              <a:t>국내외 기업의 녹색 경영</a:t>
            </a:r>
            <a:r>
              <a:rPr lang="en-US" altLang="ko-KR" sz="2200" dirty="0">
                <a:latin typeface="경기천년제목 Medium" panose="02020603020101020101" pitchFamily="18" charset="-127"/>
                <a:ea typeface="경기천년제목 Medium" panose="02020603020101020101" pitchFamily="18" charset="-127"/>
              </a:rPr>
              <a:t>(Environmental) </a:t>
            </a:r>
            <a:r>
              <a:rPr lang="ko-KR" altLang="en-US" sz="2200" dirty="0">
                <a:latin typeface="경기천년제목 Medium" panose="02020603020101020101" pitchFamily="18" charset="-127"/>
                <a:ea typeface="경기천년제목 Medium" panose="02020603020101020101" pitchFamily="18" charset="-127"/>
              </a:rPr>
              <a:t>사례에 대해 알아본다</a:t>
            </a:r>
            <a:r>
              <a:rPr lang="en-US" altLang="ko-KR" sz="2200" dirty="0">
                <a:latin typeface="경기천년제목 Medium" panose="02020603020101020101" pitchFamily="18" charset="-127"/>
                <a:ea typeface="경기천년제목 Medium" panose="02020603020101020101" pitchFamily="18" charset="-127"/>
              </a:rPr>
              <a:t>.</a:t>
            </a:r>
            <a:endParaRPr lang="ko-KR" altLang="en-US" sz="2200" dirty="0">
              <a:latin typeface="경기천년제목 Medium" panose="02020603020101020101" pitchFamily="18" charset="-127"/>
              <a:ea typeface="경기천년제목 Medium" panose="02020603020101020101" pitchFamily="18" charset="-127"/>
            </a:endParaRPr>
          </a:p>
        </p:txBody>
      </p:sp>
      <p:sp>
        <p:nvSpPr>
          <p:cNvPr id="21" name="직사각형 20">
            <a:extLst>
              <a:ext uri="{FF2B5EF4-FFF2-40B4-BE49-F238E27FC236}">
                <a16:creationId xmlns:a16="http://schemas.microsoft.com/office/drawing/2014/main" id="{8245C457-89A7-45C4-B9B1-7134A83619F5}"/>
              </a:ext>
            </a:extLst>
          </p:cNvPr>
          <p:cNvSpPr/>
          <p:nvPr/>
        </p:nvSpPr>
        <p:spPr>
          <a:xfrm>
            <a:off x="1416720" y="3556217"/>
            <a:ext cx="9649072" cy="720080"/>
          </a:xfrm>
          <a:prstGeom prst="rect">
            <a:avLst/>
          </a:prstGeom>
          <a:pattFill prst="dkUpDiag">
            <a:fgClr>
              <a:srgbClr val="EFEFF1"/>
            </a:fgClr>
            <a:bgClr>
              <a:schemeClr val="bg1"/>
            </a:bgClr>
          </a:pattFill>
          <a:ln w="9525" algn="ctr">
            <a:solidFill>
              <a:schemeClr val="accent3">
                <a:lumMod val="50000"/>
              </a:schemeClr>
            </a:solidFill>
            <a:round/>
            <a:headEnd/>
            <a:tailEnd/>
          </a:ln>
          <a:effectLst>
            <a:innerShdw blurRad="63500" dist="25400" dir="13500000">
              <a:prstClr val="black">
                <a:alpha val="20000"/>
              </a:prstClr>
            </a:innerShdw>
          </a:effectLst>
        </p:spPr>
        <p:txBody>
          <a:bodyPr vert="horz" wrap="none" lIns="91440" tIns="45720" rIns="91440" bIns="45720" numCol="1" anchor="ctr" anchorCtr="0" compatLnSpc="1">
            <a:prstTxWarp prst="textNoShape">
              <a:avLst/>
            </a:prstTxWarp>
          </a:bodyPr>
          <a:lstStyle/>
          <a:p>
            <a:pPr fontAlgn="base">
              <a:spcBef>
                <a:spcPct val="0"/>
              </a:spcBef>
              <a:spcAft>
                <a:spcPct val="0"/>
              </a:spcAft>
            </a:pPr>
            <a:endParaRPr lang="ko-KR" altLang="en-US" sz="2400" dirty="0">
              <a:latin typeface="경기천년제목 Medium" panose="02020603020101020101" pitchFamily="18" charset="-127"/>
              <a:ea typeface="경기천년제목 Medium" panose="02020603020101020101" pitchFamily="18" charset="-127"/>
            </a:endParaRPr>
          </a:p>
        </p:txBody>
      </p:sp>
      <p:sp>
        <p:nvSpPr>
          <p:cNvPr id="22" name="Text Box 51">
            <a:extLst>
              <a:ext uri="{FF2B5EF4-FFF2-40B4-BE49-F238E27FC236}">
                <a16:creationId xmlns:a16="http://schemas.microsoft.com/office/drawing/2014/main" id="{A4E50302-944F-4996-AF46-241909C19E0F}"/>
              </a:ext>
            </a:extLst>
          </p:cNvPr>
          <p:cNvSpPr txBox="1">
            <a:spLocks noChangeArrowheads="1"/>
          </p:cNvSpPr>
          <p:nvPr/>
        </p:nvSpPr>
        <p:spPr bwMode="auto">
          <a:xfrm>
            <a:off x="1641984" y="3690372"/>
            <a:ext cx="9392244" cy="464743"/>
          </a:xfrm>
          <a:prstGeom prst="rect">
            <a:avLst/>
          </a:prstGeom>
          <a:noFill/>
        </p:spPr>
        <p:txBody>
          <a:bodyPr wrap="square" rtlCol="0">
            <a:spAutoFit/>
            <a:scene3d>
              <a:camera prst="orthographicFront"/>
              <a:lightRig rig="threePt" dir="t"/>
            </a:scene3d>
            <a:sp3d extrusionH="57150">
              <a:bevelT w="69850" h="38100" prst="cross"/>
            </a:sp3d>
          </a:bodyPr>
          <a:lstStyle>
            <a:defPPr>
              <a:defRPr lang="en-US"/>
            </a:defPPr>
            <a:lvl1pPr marL="85725" indent="-85725" defTabSz="914400" latinLnBrk="1">
              <a:lnSpc>
                <a:spcPct val="120000"/>
              </a:lnSpc>
              <a:buFont typeface="Arial" pitchFamily="34" charset="0"/>
              <a:buChar char="•"/>
              <a:defRPr sz="1600" b="0" spc="-100">
                <a:solidFill>
                  <a:prstClr val="black">
                    <a:lumMod val="85000"/>
                    <a:lumOff val="15000"/>
                  </a:prstClr>
                </a:solidFill>
                <a:latin typeface="HY견고딕" pitchFamily="18" charset="-127"/>
                <a:ea typeface="HY견고딕" pitchFamily="18" charset="-127"/>
              </a:defRPr>
            </a:lvl1pPr>
            <a:lvl2pPr defTabSz="914400" latinLnBrk="1"/>
            <a:lvl3pPr defTabSz="914400" latinLnBrk="1"/>
            <a:lvl4pPr defTabSz="914400" latinLnBrk="1"/>
            <a:lvl5pPr defTabSz="914400" latinLnBrk="1"/>
            <a:lvl6pPr defTabSz="914400" latinLnBrk="1"/>
            <a:lvl7pPr defTabSz="914400" latinLnBrk="1"/>
            <a:lvl8pPr defTabSz="914400" latinLnBrk="1"/>
            <a:lvl9pPr defTabSz="914400" latinLnBrk="1"/>
          </a:lstStyle>
          <a:p>
            <a:pPr marL="0" indent="0">
              <a:buNone/>
            </a:pPr>
            <a:r>
              <a:rPr lang="en-US" altLang="ko-KR" sz="2200" dirty="0">
                <a:latin typeface="경기천년제목 Medium" panose="02020603020101020101" pitchFamily="18" charset="-127"/>
                <a:ea typeface="경기천년제목 Medium" panose="02020603020101020101" pitchFamily="18" charset="-127"/>
              </a:rPr>
              <a:t>  3. </a:t>
            </a:r>
            <a:r>
              <a:rPr lang="ko-KR" altLang="en-US" sz="2200" dirty="0">
                <a:latin typeface="경기천년제목 Medium" panose="02020603020101020101" pitchFamily="18" charset="-127"/>
                <a:ea typeface="경기천년제목 Medium" panose="02020603020101020101" pitchFamily="18" charset="-127"/>
              </a:rPr>
              <a:t>국내외 기업의 사회 공헌</a:t>
            </a:r>
            <a:r>
              <a:rPr lang="en-US" altLang="ko-KR" sz="2200" dirty="0">
                <a:latin typeface="경기천년제목 Medium" panose="02020603020101020101" pitchFamily="18" charset="-127"/>
                <a:ea typeface="경기천년제목 Medium" panose="02020603020101020101" pitchFamily="18" charset="-127"/>
              </a:rPr>
              <a:t>(Social) </a:t>
            </a:r>
            <a:r>
              <a:rPr lang="ko-KR" altLang="en-US" sz="2200" dirty="0">
                <a:latin typeface="경기천년제목 Medium" panose="02020603020101020101" pitchFamily="18" charset="-127"/>
                <a:ea typeface="경기천년제목 Medium" panose="02020603020101020101" pitchFamily="18" charset="-127"/>
              </a:rPr>
              <a:t>사례에 대해 알아본다</a:t>
            </a:r>
            <a:r>
              <a:rPr lang="en-US" altLang="ko-KR" sz="2200" dirty="0">
                <a:latin typeface="경기천년제목 Medium" panose="02020603020101020101" pitchFamily="18" charset="-127"/>
                <a:ea typeface="경기천년제목 Medium" panose="02020603020101020101" pitchFamily="18" charset="-127"/>
              </a:rPr>
              <a:t>.</a:t>
            </a:r>
            <a:endParaRPr lang="ko-KR" altLang="en-US" sz="2200" dirty="0">
              <a:latin typeface="경기천년제목 Medium" panose="02020603020101020101" pitchFamily="18" charset="-127"/>
              <a:ea typeface="경기천년제목 Medium" panose="02020603020101020101" pitchFamily="18" charset="-127"/>
            </a:endParaRPr>
          </a:p>
        </p:txBody>
      </p:sp>
    </p:spTree>
    <p:extLst>
      <p:ext uri="{BB962C8B-B14F-4D97-AF65-F5344CB8AC3E}">
        <p14:creationId xmlns:p14="http://schemas.microsoft.com/office/powerpoint/2010/main" val="17338757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ACBC56CC-7DDB-4211-89A6-9A06C63BB91B}"/>
              </a:ext>
            </a:extLst>
          </p:cNvPr>
          <p:cNvSpPr/>
          <p:nvPr/>
        </p:nvSpPr>
        <p:spPr>
          <a:xfrm>
            <a:off x="778487" y="781619"/>
            <a:ext cx="4643319" cy="646331"/>
          </a:xfrm>
          <a:prstGeom prst="rect">
            <a:avLst/>
          </a:prstGeom>
        </p:spPr>
        <p:txBody>
          <a:bodyPr wrap="square">
            <a:spAutoFit/>
            <a:scene3d>
              <a:camera prst="orthographicFront"/>
              <a:lightRig rig="threePt" dir="t"/>
            </a:scene3d>
            <a:sp3d>
              <a:bevelT w="1270" h="1270"/>
            </a:sp3d>
          </a:bodyPr>
          <a:lstStyle>
            <a:defPPr>
              <a:defRPr lang="ko-KR"/>
            </a:defPPr>
            <a:lvl1pPr algn="l" rtl="0" fontAlgn="base" latinLnBrk="1">
              <a:spcBef>
                <a:spcPct val="0"/>
              </a:spcBef>
              <a:spcAft>
                <a:spcPct val="0"/>
              </a:spcAft>
              <a:defRPr kumimoji="1" sz="1200" b="1" kern="1200">
                <a:solidFill>
                  <a:schemeClr val="tx1"/>
                </a:solidFill>
                <a:latin typeface="맑은 고딕" pitchFamily="50" charset="-127"/>
                <a:ea typeface="맑은 고딕" pitchFamily="50" charset="-127"/>
                <a:cs typeface="+mn-cs"/>
              </a:defRPr>
            </a:lvl1pPr>
            <a:lvl2pPr marL="457200" algn="l" rtl="0" fontAlgn="base" latinLnBrk="1">
              <a:spcBef>
                <a:spcPct val="0"/>
              </a:spcBef>
              <a:spcAft>
                <a:spcPct val="0"/>
              </a:spcAft>
              <a:defRPr kumimoji="1" sz="1200" b="1" kern="1200">
                <a:solidFill>
                  <a:schemeClr val="tx1"/>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sz="1200" b="1" kern="1200">
                <a:solidFill>
                  <a:schemeClr val="tx1"/>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sz="1200" b="1" kern="1200">
                <a:solidFill>
                  <a:schemeClr val="tx1"/>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sz="1200" b="1" kern="1200">
                <a:solidFill>
                  <a:schemeClr val="tx1"/>
                </a:solidFill>
                <a:latin typeface="맑은 고딕" pitchFamily="50" charset="-127"/>
                <a:ea typeface="맑은 고딕" pitchFamily="50" charset="-127"/>
                <a:cs typeface="+mn-cs"/>
              </a:defRPr>
            </a:lvl5pPr>
            <a:lvl6pPr marL="2286000" algn="l" defTabSz="914400" rtl="0" eaLnBrk="1" latinLnBrk="1" hangingPunct="1">
              <a:defRPr kumimoji="1" sz="1200" b="1" kern="1200">
                <a:solidFill>
                  <a:schemeClr val="tx1"/>
                </a:solidFill>
                <a:latin typeface="맑은 고딕" pitchFamily="50" charset="-127"/>
                <a:ea typeface="맑은 고딕" pitchFamily="50" charset="-127"/>
                <a:cs typeface="+mn-cs"/>
              </a:defRPr>
            </a:lvl6pPr>
            <a:lvl7pPr marL="2743200" algn="l" defTabSz="914400" rtl="0" eaLnBrk="1" latinLnBrk="1" hangingPunct="1">
              <a:defRPr kumimoji="1" sz="1200" b="1" kern="1200">
                <a:solidFill>
                  <a:schemeClr val="tx1"/>
                </a:solidFill>
                <a:latin typeface="맑은 고딕" pitchFamily="50" charset="-127"/>
                <a:ea typeface="맑은 고딕" pitchFamily="50" charset="-127"/>
                <a:cs typeface="+mn-cs"/>
              </a:defRPr>
            </a:lvl7pPr>
            <a:lvl8pPr marL="3200400" algn="l" defTabSz="914400" rtl="0" eaLnBrk="1" latinLnBrk="1" hangingPunct="1">
              <a:defRPr kumimoji="1" sz="1200" b="1" kern="1200">
                <a:solidFill>
                  <a:schemeClr val="tx1"/>
                </a:solidFill>
                <a:latin typeface="맑은 고딕" pitchFamily="50" charset="-127"/>
                <a:ea typeface="맑은 고딕" pitchFamily="50" charset="-127"/>
                <a:cs typeface="+mn-cs"/>
              </a:defRPr>
            </a:lvl8pPr>
            <a:lvl9pPr marL="3657600" algn="l" defTabSz="914400" rtl="0" eaLnBrk="1" latinLnBrk="1" hangingPunct="1">
              <a:defRPr kumimoji="1" sz="1200" b="1" kern="1200">
                <a:solidFill>
                  <a:schemeClr val="tx1"/>
                </a:solidFill>
                <a:latin typeface="맑은 고딕" pitchFamily="50" charset="-127"/>
                <a:ea typeface="맑은 고딕" pitchFamily="50" charset="-127"/>
                <a:cs typeface="+mn-cs"/>
              </a:defRPr>
            </a:lvl9pPr>
          </a:lstStyle>
          <a:p>
            <a:pPr fontAlgn="auto">
              <a:spcBef>
                <a:spcPts val="0"/>
              </a:spcBef>
              <a:spcAft>
                <a:spcPts val="0"/>
              </a:spcAft>
            </a:pPr>
            <a:r>
              <a:rPr kumimoji="0" lang="en-US" altLang="ko-KR" sz="3600" spc="246" dirty="0">
                <a:solidFill>
                  <a:srgbClr val="064B8C"/>
                </a:solidFill>
                <a:latin typeface="경기천년제목 Medium" panose="02020603020101020101" pitchFamily="18" charset="-127"/>
                <a:ea typeface="경기천년제목 Medium" panose="02020603020101020101" pitchFamily="18" charset="-127"/>
              </a:rPr>
              <a:t>C</a:t>
            </a:r>
            <a:r>
              <a:rPr kumimoji="0" lang="en-US" altLang="ko-KR" sz="3600" spc="246" dirty="0">
                <a:solidFill>
                  <a:srgbClr val="298E9F"/>
                </a:solidFill>
                <a:latin typeface="경기천년제목 Medium" panose="02020603020101020101" pitchFamily="18" charset="-127"/>
                <a:ea typeface="경기천년제목 Medium" panose="02020603020101020101" pitchFamily="18" charset="-127"/>
              </a:rPr>
              <a:t>ONTENTS</a:t>
            </a:r>
            <a:endParaRPr kumimoji="0" lang="ko-KR" altLang="en-US" sz="3600" spc="246" dirty="0">
              <a:solidFill>
                <a:srgbClr val="298E9F"/>
              </a:solidFill>
              <a:latin typeface="경기천년제목 Medium" panose="02020603020101020101" pitchFamily="18" charset="-127"/>
              <a:ea typeface="경기천년제목 Medium" panose="02020603020101020101" pitchFamily="18" charset="-127"/>
            </a:endParaRPr>
          </a:p>
        </p:txBody>
      </p:sp>
      <p:cxnSp>
        <p:nvCxnSpPr>
          <p:cNvPr id="7" name="직선 연결선 6">
            <a:extLst>
              <a:ext uri="{FF2B5EF4-FFF2-40B4-BE49-F238E27FC236}">
                <a16:creationId xmlns:a16="http://schemas.microsoft.com/office/drawing/2014/main" id="{5B95C716-5B92-45EE-8E73-1C56D1C9F939}"/>
              </a:ext>
            </a:extLst>
          </p:cNvPr>
          <p:cNvCxnSpPr/>
          <p:nvPr/>
        </p:nvCxnSpPr>
        <p:spPr>
          <a:xfrm flipV="1">
            <a:off x="906846" y="1461413"/>
            <a:ext cx="10807351" cy="23371"/>
          </a:xfrm>
          <a:prstGeom prst="line">
            <a:avLst/>
          </a:prstGeom>
          <a:ln w="38100" cap="sq">
            <a:gradFill flip="none" rotWithShape="1">
              <a:gsLst>
                <a:gs pos="58000">
                  <a:srgbClr val="EC9609"/>
                </a:gs>
                <a:gs pos="21000">
                  <a:schemeClr val="accent1">
                    <a:lumMod val="5000"/>
                    <a:lumOff val="95000"/>
                    <a:alpha val="80000"/>
                  </a:schemeClr>
                </a:gs>
                <a:gs pos="82000">
                  <a:srgbClr val="C60023"/>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14ACDA-3508-4800-9707-6DDFF7579F4B}"/>
              </a:ext>
            </a:extLst>
          </p:cNvPr>
          <p:cNvSpPr txBox="1"/>
          <p:nvPr/>
        </p:nvSpPr>
        <p:spPr>
          <a:xfrm>
            <a:off x="5951984" y="2818312"/>
            <a:ext cx="4752529" cy="1977184"/>
          </a:xfrm>
          <a:prstGeom prst="rect">
            <a:avLst/>
          </a:prstGeom>
          <a:noFill/>
        </p:spPr>
        <p:txBody>
          <a:bodyPr wrap="square" lIns="112498" tIns="56249" rIns="112498" bIns="56249" rtlCol="0">
            <a:spAutoFit/>
          </a:bodyPr>
          <a:lstStyle/>
          <a:p>
            <a:pPr>
              <a:lnSpc>
                <a:spcPct val="150000"/>
              </a:lnSpc>
            </a:pP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Ⅰ. ESG</a:t>
            </a:r>
            <a:r>
              <a:rPr lang="ko-KR" altLang="en-US"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의 개념  </a:t>
            </a:r>
            <a:endPar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endParaRPr>
          </a:p>
          <a:p>
            <a:pPr>
              <a:lnSpc>
                <a:spcPct val="150000"/>
              </a:lnSpc>
            </a:pPr>
            <a:r>
              <a:rPr lang="ko-KR" altLang="ko-KR" sz="2800" b="1" spc="-123" dirty="0" err="1">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Ⅱ</a:t>
            </a: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 </a:t>
            </a:r>
            <a:r>
              <a:rPr lang="ko-KR" altLang="en-US"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국내외 기업의 </a:t>
            </a: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E </a:t>
            </a:r>
            <a:r>
              <a:rPr lang="ko-KR" altLang="en-US"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사례</a:t>
            </a:r>
            <a:endPar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endParaRPr>
          </a:p>
          <a:p>
            <a:pPr>
              <a:lnSpc>
                <a:spcPct val="150000"/>
              </a:lnSpc>
            </a:pP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Ⅲ. </a:t>
            </a:r>
            <a:r>
              <a:rPr lang="ko-KR" altLang="en-US"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국내외 기업의 </a:t>
            </a: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S </a:t>
            </a:r>
            <a:r>
              <a:rPr lang="ko-KR" altLang="en-US"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사례</a:t>
            </a:r>
            <a:r>
              <a:rPr lang="en-US" altLang="ko-KR" sz="2800" b="1" spc="-123" dirty="0">
                <a:ln>
                  <a:solidFill>
                    <a:srgbClr val="5B9BD5">
                      <a:alpha val="0"/>
                    </a:srgbClr>
                  </a:solidFill>
                </a:ln>
                <a:solidFill>
                  <a:schemeClr val="tx2">
                    <a:lumMod val="75000"/>
                  </a:schemeClr>
                </a:solidFill>
                <a:latin typeface="경기천년제목 Medium" panose="02020603020101020101" pitchFamily="18" charset="-127"/>
                <a:ea typeface="경기천년제목 Medium" panose="02020603020101020101" pitchFamily="18" charset="-127"/>
              </a:rPr>
              <a:t> </a:t>
            </a:r>
          </a:p>
        </p:txBody>
      </p:sp>
      <p:sp>
        <p:nvSpPr>
          <p:cNvPr id="9" name="직사각형 8">
            <a:extLst>
              <a:ext uri="{FF2B5EF4-FFF2-40B4-BE49-F238E27FC236}">
                <a16:creationId xmlns:a16="http://schemas.microsoft.com/office/drawing/2014/main" id="{7A503377-A421-418C-88FE-B9BFB880E622}"/>
              </a:ext>
            </a:extLst>
          </p:cNvPr>
          <p:cNvSpPr/>
          <p:nvPr/>
        </p:nvSpPr>
        <p:spPr>
          <a:xfrm>
            <a:off x="104260" y="136894"/>
            <a:ext cx="12000656" cy="661950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latin typeface="경기천년제목 Medium" panose="02020603020101020101" pitchFamily="18" charset="-127"/>
              <a:ea typeface="경기천년제목 Medium" panose="02020603020101020101" pitchFamily="18" charset="-127"/>
            </a:endParaRPr>
          </a:p>
        </p:txBody>
      </p:sp>
    </p:spTree>
    <p:extLst>
      <p:ext uri="{BB962C8B-B14F-4D97-AF65-F5344CB8AC3E}">
        <p14:creationId xmlns:p14="http://schemas.microsoft.com/office/powerpoint/2010/main" val="65312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23992" y="2854319"/>
            <a:ext cx="5145871" cy="790705"/>
          </a:xfrm>
          <a:prstGeom prst="rect">
            <a:avLst/>
          </a:prstGeom>
          <a:noFill/>
        </p:spPr>
        <p:txBody>
          <a:bodyPr wrap="square" lIns="112498" tIns="56249" rIns="112498" bIns="56249" rtlCol="0">
            <a:spAutoFit/>
          </a:bodyPr>
          <a:lstStyle/>
          <a:p>
            <a:pPr>
              <a:lnSpc>
                <a:spcPct val="120000"/>
              </a:lnSpc>
            </a:pPr>
            <a:r>
              <a:rPr lang="en-US" altLang="ko-KR" sz="4000" spc="-148" dirty="0">
                <a:solidFill>
                  <a:srgbClr val="064B8A"/>
                </a:solidFill>
                <a:latin typeface="경기천년제목 Medium" panose="02020603020101020101" pitchFamily="18" charset="-127"/>
                <a:ea typeface="경기천년제목 Medium" panose="02020603020101020101" pitchFamily="18" charset="-127"/>
              </a:rPr>
              <a:t>Ⅰ. ESG</a:t>
            </a:r>
            <a:r>
              <a:rPr lang="ko-KR" altLang="en-US" sz="4000" spc="-148" dirty="0">
                <a:solidFill>
                  <a:srgbClr val="064B8A"/>
                </a:solidFill>
                <a:latin typeface="경기천년제목 Medium" panose="02020603020101020101" pitchFamily="18" charset="-127"/>
                <a:ea typeface="경기천년제목 Medium" panose="02020603020101020101" pitchFamily="18" charset="-127"/>
              </a:rPr>
              <a:t>의 개념</a:t>
            </a:r>
          </a:p>
        </p:txBody>
      </p:sp>
      <p:grpSp>
        <p:nvGrpSpPr>
          <p:cNvPr id="19" name="그룹 18"/>
          <p:cNvGrpSpPr/>
          <p:nvPr/>
        </p:nvGrpSpPr>
        <p:grpSpPr>
          <a:xfrm flipH="1">
            <a:off x="407157" y="4797152"/>
            <a:ext cx="1454626" cy="1830388"/>
            <a:chOff x="8105777" y="4149080"/>
            <a:chExt cx="1455735" cy="2352078"/>
          </a:xfrm>
        </p:grpSpPr>
        <p:sp>
          <p:nvSpPr>
            <p:cNvPr id="20" name="Freeform 5"/>
            <p:cNvSpPr>
              <a:spLocks noEditPoints="1"/>
            </p:cNvSpPr>
            <p:nvPr/>
          </p:nvSpPr>
          <p:spPr bwMode="auto">
            <a:xfrm>
              <a:off x="8754967" y="4149080"/>
              <a:ext cx="806545" cy="2352078"/>
            </a:xfrm>
            <a:custGeom>
              <a:avLst/>
              <a:gdLst>
                <a:gd name="T0" fmla="*/ 1065 w 1170"/>
                <a:gd name="T1" fmla="*/ 987 h 3412"/>
                <a:gd name="T2" fmla="*/ 909 w 1170"/>
                <a:gd name="T3" fmla="*/ 767 h 3412"/>
                <a:gd name="T4" fmla="*/ 824 w 1170"/>
                <a:gd name="T5" fmla="*/ 643 h 3412"/>
                <a:gd name="T6" fmla="*/ 890 w 1170"/>
                <a:gd name="T7" fmla="*/ 494 h 3412"/>
                <a:gd name="T8" fmla="*/ 785 w 1170"/>
                <a:gd name="T9" fmla="*/ 271 h 3412"/>
                <a:gd name="T10" fmla="*/ 730 w 1170"/>
                <a:gd name="T11" fmla="*/ 113 h 3412"/>
                <a:gd name="T12" fmla="*/ 440 w 1170"/>
                <a:gd name="T13" fmla="*/ 6 h 3412"/>
                <a:gd name="T14" fmla="*/ 380 w 1170"/>
                <a:gd name="T15" fmla="*/ 77 h 3412"/>
                <a:gd name="T16" fmla="*/ 335 w 1170"/>
                <a:gd name="T17" fmla="*/ 196 h 3412"/>
                <a:gd name="T18" fmla="*/ 283 w 1170"/>
                <a:gd name="T19" fmla="*/ 133 h 3412"/>
                <a:gd name="T20" fmla="*/ 44 w 1170"/>
                <a:gd name="T21" fmla="*/ 146 h 3412"/>
                <a:gd name="T22" fmla="*/ 93 w 1170"/>
                <a:gd name="T23" fmla="*/ 256 h 3412"/>
                <a:gd name="T24" fmla="*/ 41 w 1170"/>
                <a:gd name="T25" fmla="*/ 642 h 3412"/>
                <a:gd name="T26" fmla="*/ 215 w 1170"/>
                <a:gd name="T27" fmla="*/ 844 h 3412"/>
                <a:gd name="T28" fmla="*/ 218 w 1170"/>
                <a:gd name="T29" fmla="*/ 965 h 3412"/>
                <a:gd name="T30" fmla="*/ 292 w 1170"/>
                <a:gd name="T31" fmla="*/ 1294 h 3412"/>
                <a:gd name="T32" fmla="*/ 302 w 1170"/>
                <a:gd name="T33" fmla="*/ 1544 h 3412"/>
                <a:gd name="T34" fmla="*/ 386 w 1170"/>
                <a:gd name="T35" fmla="*/ 1967 h 3412"/>
                <a:gd name="T36" fmla="*/ 488 w 1170"/>
                <a:gd name="T37" fmla="*/ 2337 h 3412"/>
                <a:gd name="T38" fmla="*/ 623 w 1170"/>
                <a:gd name="T39" fmla="*/ 2821 h 3412"/>
                <a:gd name="T40" fmla="*/ 498 w 1170"/>
                <a:gd name="T41" fmla="*/ 3067 h 3412"/>
                <a:gd name="T42" fmla="*/ 350 w 1170"/>
                <a:gd name="T43" fmla="*/ 3150 h 3412"/>
                <a:gd name="T44" fmla="*/ 592 w 1170"/>
                <a:gd name="T45" fmla="*/ 3170 h 3412"/>
                <a:gd name="T46" fmla="*/ 558 w 1170"/>
                <a:gd name="T47" fmla="*/ 3246 h 3412"/>
                <a:gd name="T48" fmla="*/ 400 w 1170"/>
                <a:gd name="T49" fmla="*/ 3371 h 3412"/>
                <a:gd name="T50" fmla="*/ 590 w 1170"/>
                <a:gd name="T51" fmla="*/ 3410 h 3412"/>
                <a:gd name="T52" fmla="*/ 848 w 1170"/>
                <a:gd name="T53" fmla="*/ 3315 h 3412"/>
                <a:gd name="T54" fmla="*/ 837 w 1170"/>
                <a:gd name="T55" fmla="*/ 3152 h 3412"/>
                <a:gd name="T56" fmla="*/ 829 w 1170"/>
                <a:gd name="T57" fmla="*/ 2624 h 3412"/>
                <a:gd name="T58" fmla="*/ 724 w 1170"/>
                <a:gd name="T59" fmla="*/ 2141 h 3412"/>
                <a:gd name="T60" fmla="*/ 782 w 1170"/>
                <a:gd name="T61" fmla="*/ 1641 h 3412"/>
                <a:gd name="T62" fmla="*/ 977 w 1170"/>
                <a:gd name="T63" fmla="*/ 1682 h 3412"/>
                <a:gd name="T64" fmla="*/ 1040 w 1170"/>
                <a:gd name="T65" fmla="*/ 1652 h 3412"/>
                <a:gd name="T66" fmla="*/ 1134 w 1170"/>
                <a:gd name="T67" fmla="*/ 1195 h 3412"/>
                <a:gd name="T68" fmla="*/ 206 w 1170"/>
                <a:gd name="T69" fmla="*/ 478 h 3412"/>
                <a:gd name="T70" fmla="*/ 350 w 1170"/>
                <a:gd name="T71" fmla="*/ 610 h 3412"/>
                <a:gd name="T72" fmla="*/ 250 w 1170"/>
                <a:gd name="T73" fmla="*/ 541 h 3412"/>
                <a:gd name="T74" fmla="*/ 254 w 1170"/>
                <a:gd name="T75" fmla="*/ 358 h 3412"/>
                <a:gd name="T76" fmla="*/ 298 w 1170"/>
                <a:gd name="T77" fmla="*/ 521 h 3412"/>
                <a:gd name="T78" fmla="*/ 430 w 1170"/>
                <a:gd name="T79" fmla="*/ 549 h 3412"/>
                <a:gd name="T80" fmla="*/ 320 w 1170"/>
                <a:gd name="T81" fmla="*/ 527 h 3412"/>
                <a:gd name="T82" fmla="*/ 308 w 1170"/>
                <a:gd name="T83" fmla="*/ 287 h 3412"/>
                <a:gd name="T84" fmla="*/ 305 w 1170"/>
                <a:gd name="T85" fmla="*/ 370 h 3412"/>
                <a:gd name="T86" fmla="*/ 347 w 1170"/>
                <a:gd name="T87" fmla="*/ 422 h 3412"/>
                <a:gd name="T88" fmla="*/ 765 w 1170"/>
                <a:gd name="T89" fmla="*/ 474 h 3412"/>
                <a:gd name="T90" fmla="*/ 653 w 1170"/>
                <a:gd name="T91" fmla="*/ 477 h 3412"/>
                <a:gd name="T92" fmla="*/ 685 w 1170"/>
                <a:gd name="T93" fmla="*/ 381 h 3412"/>
                <a:gd name="T94" fmla="*/ 781 w 1170"/>
                <a:gd name="T95" fmla="*/ 40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0" h="3412">
                  <a:moveTo>
                    <a:pt x="1134" y="1195"/>
                  </a:moveTo>
                  <a:lnTo>
                    <a:pt x="1126" y="1081"/>
                  </a:lnTo>
                  <a:lnTo>
                    <a:pt x="1106" y="1028"/>
                  </a:lnTo>
                  <a:lnTo>
                    <a:pt x="1065" y="987"/>
                  </a:lnTo>
                  <a:lnTo>
                    <a:pt x="1029" y="907"/>
                  </a:lnTo>
                  <a:lnTo>
                    <a:pt x="967" y="844"/>
                  </a:lnTo>
                  <a:lnTo>
                    <a:pt x="939" y="803"/>
                  </a:lnTo>
                  <a:lnTo>
                    <a:pt x="909" y="767"/>
                  </a:lnTo>
                  <a:lnTo>
                    <a:pt x="887" y="729"/>
                  </a:lnTo>
                  <a:lnTo>
                    <a:pt x="864" y="747"/>
                  </a:lnTo>
                  <a:lnTo>
                    <a:pt x="826" y="720"/>
                  </a:lnTo>
                  <a:lnTo>
                    <a:pt x="824" y="643"/>
                  </a:lnTo>
                  <a:lnTo>
                    <a:pt x="814" y="617"/>
                  </a:lnTo>
                  <a:lnTo>
                    <a:pt x="824" y="584"/>
                  </a:lnTo>
                  <a:lnTo>
                    <a:pt x="875" y="560"/>
                  </a:lnTo>
                  <a:lnTo>
                    <a:pt x="890" y="494"/>
                  </a:lnTo>
                  <a:lnTo>
                    <a:pt x="886" y="413"/>
                  </a:lnTo>
                  <a:lnTo>
                    <a:pt x="856" y="334"/>
                  </a:lnTo>
                  <a:lnTo>
                    <a:pt x="817" y="292"/>
                  </a:lnTo>
                  <a:lnTo>
                    <a:pt x="785" y="271"/>
                  </a:lnTo>
                  <a:lnTo>
                    <a:pt x="776" y="257"/>
                  </a:lnTo>
                  <a:lnTo>
                    <a:pt x="760" y="257"/>
                  </a:lnTo>
                  <a:lnTo>
                    <a:pt x="754" y="206"/>
                  </a:lnTo>
                  <a:lnTo>
                    <a:pt x="730" y="113"/>
                  </a:lnTo>
                  <a:lnTo>
                    <a:pt x="683" y="36"/>
                  </a:lnTo>
                  <a:lnTo>
                    <a:pt x="644" y="9"/>
                  </a:lnTo>
                  <a:lnTo>
                    <a:pt x="600" y="0"/>
                  </a:lnTo>
                  <a:lnTo>
                    <a:pt x="440" y="6"/>
                  </a:lnTo>
                  <a:lnTo>
                    <a:pt x="402" y="27"/>
                  </a:lnTo>
                  <a:lnTo>
                    <a:pt x="378" y="47"/>
                  </a:lnTo>
                  <a:lnTo>
                    <a:pt x="389" y="55"/>
                  </a:lnTo>
                  <a:lnTo>
                    <a:pt x="380" y="77"/>
                  </a:lnTo>
                  <a:lnTo>
                    <a:pt x="355" y="110"/>
                  </a:lnTo>
                  <a:lnTo>
                    <a:pt x="339" y="157"/>
                  </a:lnTo>
                  <a:lnTo>
                    <a:pt x="344" y="190"/>
                  </a:lnTo>
                  <a:lnTo>
                    <a:pt x="335" y="196"/>
                  </a:lnTo>
                  <a:lnTo>
                    <a:pt x="333" y="163"/>
                  </a:lnTo>
                  <a:lnTo>
                    <a:pt x="311" y="162"/>
                  </a:lnTo>
                  <a:lnTo>
                    <a:pt x="298" y="143"/>
                  </a:lnTo>
                  <a:lnTo>
                    <a:pt x="283" y="133"/>
                  </a:lnTo>
                  <a:lnTo>
                    <a:pt x="269" y="130"/>
                  </a:lnTo>
                  <a:lnTo>
                    <a:pt x="262" y="108"/>
                  </a:lnTo>
                  <a:lnTo>
                    <a:pt x="58" y="91"/>
                  </a:lnTo>
                  <a:lnTo>
                    <a:pt x="44" y="146"/>
                  </a:lnTo>
                  <a:lnTo>
                    <a:pt x="52" y="204"/>
                  </a:lnTo>
                  <a:lnTo>
                    <a:pt x="75" y="206"/>
                  </a:lnTo>
                  <a:lnTo>
                    <a:pt x="86" y="206"/>
                  </a:lnTo>
                  <a:lnTo>
                    <a:pt x="93" y="256"/>
                  </a:lnTo>
                  <a:lnTo>
                    <a:pt x="132" y="257"/>
                  </a:lnTo>
                  <a:lnTo>
                    <a:pt x="129" y="369"/>
                  </a:lnTo>
                  <a:lnTo>
                    <a:pt x="86" y="494"/>
                  </a:lnTo>
                  <a:lnTo>
                    <a:pt x="41" y="642"/>
                  </a:lnTo>
                  <a:lnTo>
                    <a:pt x="0" y="802"/>
                  </a:lnTo>
                  <a:lnTo>
                    <a:pt x="61" y="858"/>
                  </a:lnTo>
                  <a:lnTo>
                    <a:pt x="97" y="857"/>
                  </a:lnTo>
                  <a:lnTo>
                    <a:pt x="215" y="844"/>
                  </a:lnTo>
                  <a:lnTo>
                    <a:pt x="262" y="835"/>
                  </a:lnTo>
                  <a:lnTo>
                    <a:pt x="226" y="877"/>
                  </a:lnTo>
                  <a:lnTo>
                    <a:pt x="217" y="927"/>
                  </a:lnTo>
                  <a:lnTo>
                    <a:pt x="218" y="965"/>
                  </a:lnTo>
                  <a:lnTo>
                    <a:pt x="251" y="1048"/>
                  </a:lnTo>
                  <a:lnTo>
                    <a:pt x="276" y="1125"/>
                  </a:lnTo>
                  <a:lnTo>
                    <a:pt x="283" y="1227"/>
                  </a:lnTo>
                  <a:lnTo>
                    <a:pt x="292" y="1294"/>
                  </a:lnTo>
                  <a:lnTo>
                    <a:pt x="283" y="1398"/>
                  </a:lnTo>
                  <a:lnTo>
                    <a:pt x="278" y="1484"/>
                  </a:lnTo>
                  <a:lnTo>
                    <a:pt x="283" y="1531"/>
                  </a:lnTo>
                  <a:lnTo>
                    <a:pt x="302" y="1544"/>
                  </a:lnTo>
                  <a:lnTo>
                    <a:pt x="324" y="1605"/>
                  </a:lnTo>
                  <a:lnTo>
                    <a:pt x="344" y="1674"/>
                  </a:lnTo>
                  <a:lnTo>
                    <a:pt x="350" y="1790"/>
                  </a:lnTo>
                  <a:lnTo>
                    <a:pt x="386" y="1967"/>
                  </a:lnTo>
                  <a:lnTo>
                    <a:pt x="427" y="2097"/>
                  </a:lnTo>
                  <a:lnTo>
                    <a:pt x="474" y="2264"/>
                  </a:lnTo>
                  <a:lnTo>
                    <a:pt x="476" y="2304"/>
                  </a:lnTo>
                  <a:lnTo>
                    <a:pt x="488" y="2337"/>
                  </a:lnTo>
                  <a:lnTo>
                    <a:pt x="496" y="2406"/>
                  </a:lnTo>
                  <a:lnTo>
                    <a:pt x="558" y="2507"/>
                  </a:lnTo>
                  <a:lnTo>
                    <a:pt x="594" y="2694"/>
                  </a:lnTo>
                  <a:lnTo>
                    <a:pt x="623" y="2821"/>
                  </a:lnTo>
                  <a:lnTo>
                    <a:pt x="630" y="2927"/>
                  </a:lnTo>
                  <a:lnTo>
                    <a:pt x="598" y="3028"/>
                  </a:lnTo>
                  <a:lnTo>
                    <a:pt x="547" y="3050"/>
                  </a:lnTo>
                  <a:lnTo>
                    <a:pt x="498" y="3067"/>
                  </a:lnTo>
                  <a:lnTo>
                    <a:pt x="427" y="3081"/>
                  </a:lnTo>
                  <a:lnTo>
                    <a:pt x="361" y="3090"/>
                  </a:lnTo>
                  <a:lnTo>
                    <a:pt x="341" y="3112"/>
                  </a:lnTo>
                  <a:lnTo>
                    <a:pt x="350" y="3150"/>
                  </a:lnTo>
                  <a:lnTo>
                    <a:pt x="383" y="3174"/>
                  </a:lnTo>
                  <a:lnTo>
                    <a:pt x="476" y="3191"/>
                  </a:lnTo>
                  <a:lnTo>
                    <a:pt x="545" y="3181"/>
                  </a:lnTo>
                  <a:lnTo>
                    <a:pt x="592" y="3170"/>
                  </a:lnTo>
                  <a:lnTo>
                    <a:pt x="619" y="3167"/>
                  </a:lnTo>
                  <a:lnTo>
                    <a:pt x="639" y="3180"/>
                  </a:lnTo>
                  <a:lnTo>
                    <a:pt x="603" y="3213"/>
                  </a:lnTo>
                  <a:lnTo>
                    <a:pt x="558" y="3246"/>
                  </a:lnTo>
                  <a:lnTo>
                    <a:pt x="506" y="3285"/>
                  </a:lnTo>
                  <a:lnTo>
                    <a:pt x="452" y="3318"/>
                  </a:lnTo>
                  <a:lnTo>
                    <a:pt x="407" y="3349"/>
                  </a:lnTo>
                  <a:lnTo>
                    <a:pt x="400" y="3371"/>
                  </a:lnTo>
                  <a:lnTo>
                    <a:pt x="415" y="3395"/>
                  </a:lnTo>
                  <a:lnTo>
                    <a:pt x="454" y="3407"/>
                  </a:lnTo>
                  <a:lnTo>
                    <a:pt x="509" y="3412"/>
                  </a:lnTo>
                  <a:lnTo>
                    <a:pt x="590" y="3410"/>
                  </a:lnTo>
                  <a:lnTo>
                    <a:pt x="644" y="3392"/>
                  </a:lnTo>
                  <a:lnTo>
                    <a:pt x="711" y="3359"/>
                  </a:lnTo>
                  <a:lnTo>
                    <a:pt x="782" y="3338"/>
                  </a:lnTo>
                  <a:lnTo>
                    <a:pt x="848" y="3315"/>
                  </a:lnTo>
                  <a:lnTo>
                    <a:pt x="878" y="3266"/>
                  </a:lnTo>
                  <a:lnTo>
                    <a:pt x="864" y="3197"/>
                  </a:lnTo>
                  <a:lnTo>
                    <a:pt x="850" y="3161"/>
                  </a:lnTo>
                  <a:lnTo>
                    <a:pt x="837" y="3152"/>
                  </a:lnTo>
                  <a:lnTo>
                    <a:pt x="821" y="3067"/>
                  </a:lnTo>
                  <a:lnTo>
                    <a:pt x="823" y="2949"/>
                  </a:lnTo>
                  <a:lnTo>
                    <a:pt x="832" y="2758"/>
                  </a:lnTo>
                  <a:lnTo>
                    <a:pt x="829" y="2624"/>
                  </a:lnTo>
                  <a:lnTo>
                    <a:pt x="793" y="2516"/>
                  </a:lnTo>
                  <a:lnTo>
                    <a:pt x="760" y="2439"/>
                  </a:lnTo>
                  <a:lnTo>
                    <a:pt x="740" y="2309"/>
                  </a:lnTo>
                  <a:lnTo>
                    <a:pt x="724" y="2141"/>
                  </a:lnTo>
                  <a:lnTo>
                    <a:pt x="707" y="1944"/>
                  </a:lnTo>
                  <a:lnTo>
                    <a:pt x="716" y="1785"/>
                  </a:lnTo>
                  <a:lnTo>
                    <a:pt x="759" y="1721"/>
                  </a:lnTo>
                  <a:lnTo>
                    <a:pt x="782" y="1641"/>
                  </a:lnTo>
                  <a:lnTo>
                    <a:pt x="840" y="1669"/>
                  </a:lnTo>
                  <a:lnTo>
                    <a:pt x="911" y="1671"/>
                  </a:lnTo>
                  <a:lnTo>
                    <a:pt x="945" y="1682"/>
                  </a:lnTo>
                  <a:lnTo>
                    <a:pt x="977" y="1682"/>
                  </a:lnTo>
                  <a:lnTo>
                    <a:pt x="1008" y="1694"/>
                  </a:lnTo>
                  <a:lnTo>
                    <a:pt x="1041" y="1690"/>
                  </a:lnTo>
                  <a:lnTo>
                    <a:pt x="1044" y="1668"/>
                  </a:lnTo>
                  <a:lnTo>
                    <a:pt x="1040" y="1652"/>
                  </a:lnTo>
                  <a:lnTo>
                    <a:pt x="1080" y="1520"/>
                  </a:lnTo>
                  <a:lnTo>
                    <a:pt x="1129" y="1399"/>
                  </a:lnTo>
                  <a:lnTo>
                    <a:pt x="1170" y="1277"/>
                  </a:lnTo>
                  <a:lnTo>
                    <a:pt x="1134" y="1195"/>
                  </a:lnTo>
                  <a:close/>
                  <a:moveTo>
                    <a:pt x="258" y="659"/>
                  </a:moveTo>
                  <a:lnTo>
                    <a:pt x="176" y="697"/>
                  </a:lnTo>
                  <a:lnTo>
                    <a:pt x="181" y="574"/>
                  </a:lnTo>
                  <a:lnTo>
                    <a:pt x="206" y="478"/>
                  </a:lnTo>
                  <a:lnTo>
                    <a:pt x="225" y="515"/>
                  </a:lnTo>
                  <a:lnTo>
                    <a:pt x="251" y="560"/>
                  </a:lnTo>
                  <a:lnTo>
                    <a:pt x="303" y="598"/>
                  </a:lnTo>
                  <a:lnTo>
                    <a:pt x="350" y="610"/>
                  </a:lnTo>
                  <a:lnTo>
                    <a:pt x="258" y="659"/>
                  </a:lnTo>
                  <a:close/>
                  <a:moveTo>
                    <a:pt x="308" y="591"/>
                  </a:moveTo>
                  <a:lnTo>
                    <a:pt x="273" y="566"/>
                  </a:lnTo>
                  <a:lnTo>
                    <a:pt x="250" y="541"/>
                  </a:lnTo>
                  <a:lnTo>
                    <a:pt x="225" y="502"/>
                  </a:lnTo>
                  <a:lnTo>
                    <a:pt x="217" y="452"/>
                  </a:lnTo>
                  <a:lnTo>
                    <a:pt x="229" y="392"/>
                  </a:lnTo>
                  <a:lnTo>
                    <a:pt x="254" y="358"/>
                  </a:lnTo>
                  <a:lnTo>
                    <a:pt x="259" y="381"/>
                  </a:lnTo>
                  <a:lnTo>
                    <a:pt x="272" y="455"/>
                  </a:lnTo>
                  <a:lnTo>
                    <a:pt x="281" y="457"/>
                  </a:lnTo>
                  <a:lnTo>
                    <a:pt x="298" y="521"/>
                  </a:lnTo>
                  <a:lnTo>
                    <a:pt x="328" y="576"/>
                  </a:lnTo>
                  <a:lnTo>
                    <a:pt x="355" y="602"/>
                  </a:lnTo>
                  <a:lnTo>
                    <a:pt x="308" y="591"/>
                  </a:lnTo>
                  <a:close/>
                  <a:moveTo>
                    <a:pt x="430" y="549"/>
                  </a:moveTo>
                  <a:lnTo>
                    <a:pt x="400" y="573"/>
                  </a:lnTo>
                  <a:lnTo>
                    <a:pt x="371" y="595"/>
                  </a:lnTo>
                  <a:lnTo>
                    <a:pt x="349" y="579"/>
                  </a:lnTo>
                  <a:lnTo>
                    <a:pt x="320" y="527"/>
                  </a:lnTo>
                  <a:lnTo>
                    <a:pt x="291" y="453"/>
                  </a:lnTo>
                  <a:lnTo>
                    <a:pt x="278" y="287"/>
                  </a:lnTo>
                  <a:lnTo>
                    <a:pt x="286" y="268"/>
                  </a:lnTo>
                  <a:lnTo>
                    <a:pt x="308" y="287"/>
                  </a:lnTo>
                  <a:lnTo>
                    <a:pt x="294" y="314"/>
                  </a:lnTo>
                  <a:lnTo>
                    <a:pt x="302" y="328"/>
                  </a:lnTo>
                  <a:lnTo>
                    <a:pt x="298" y="342"/>
                  </a:lnTo>
                  <a:lnTo>
                    <a:pt x="305" y="370"/>
                  </a:lnTo>
                  <a:lnTo>
                    <a:pt x="300" y="394"/>
                  </a:lnTo>
                  <a:lnTo>
                    <a:pt x="302" y="414"/>
                  </a:lnTo>
                  <a:lnTo>
                    <a:pt x="317" y="420"/>
                  </a:lnTo>
                  <a:lnTo>
                    <a:pt x="347" y="422"/>
                  </a:lnTo>
                  <a:lnTo>
                    <a:pt x="402" y="447"/>
                  </a:lnTo>
                  <a:lnTo>
                    <a:pt x="449" y="538"/>
                  </a:lnTo>
                  <a:lnTo>
                    <a:pt x="430" y="549"/>
                  </a:lnTo>
                  <a:close/>
                  <a:moveTo>
                    <a:pt x="765" y="474"/>
                  </a:moveTo>
                  <a:lnTo>
                    <a:pt x="748" y="524"/>
                  </a:lnTo>
                  <a:lnTo>
                    <a:pt x="730" y="513"/>
                  </a:lnTo>
                  <a:lnTo>
                    <a:pt x="693" y="489"/>
                  </a:lnTo>
                  <a:lnTo>
                    <a:pt x="653" y="477"/>
                  </a:lnTo>
                  <a:lnTo>
                    <a:pt x="630" y="427"/>
                  </a:lnTo>
                  <a:lnTo>
                    <a:pt x="641" y="387"/>
                  </a:lnTo>
                  <a:lnTo>
                    <a:pt x="663" y="391"/>
                  </a:lnTo>
                  <a:lnTo>
                    <a:pt x="685" y="381"/>
                  </a:lnTo>
                  <a:lnTo>
                    <a:pt x="726" y="314"/>
                  </a:lnTo>
                  <a:lnTo>
                    <a:pt x="735" y="323"/>
                  </a:lnTo>
                  <a:lnTo>
                    <a:pt x="751" y="325"/>
                  </a:lnTo>
                  <a:lnTo>
                    <a:pt x="781" y="406"/>
                  </a:lnTo>
                  <a:lnTo>
                    <a:pt x="765" y="474"/>
                  </a:lnTo>
                  <a:close/>
                </a:path>
              </a:pathLst>
            </a:custGeom>
            <a:solidFill>
              <a:schemeClr val="bg1">
                <a:lumMod val="75000"/>
              </a:schemeClr>
            </a:solidFill>
            <a:ln>
              <a:noFill/>
            </a:ln>
          </p:spPr>
          <p:txBody>
            <a:bodyPr vert="horz" wrap="square" lIns="112542" tIns="56271" rIns="112542" bIns="56271" numCol="1" anchor="t" anchorCtr="0" compatLnSpc="1">
              <a:prstTxWarp prst="textNoShape">
                <a:avLst/>
              </a:prstTxWarp>
            </a:bodyPr>
            <a:lstStyle/>
            <a:p>
              <a:endParaRPr lang="ko-KR" altLang="en-US" sz="2215"/>
            </a:p>
          </p:txBody>
        </p:sp>
        <p:grpSp>
          <p:nvGrpSpPr>
            <p:cNvPr id="21" name="그룹 20"/>
            <p:cNvGrpSpPr/>
            <p:nvPr/>
          </p:nvGrpSpPr>
          <p:grpSpPr>
            <a:xfrm flipH="1">
              <a:off x="8105777" y="4896156"/>
              <a:ext cx="754705" cy="1091424"/>
              <a:chOff x="1052119" y="2814067"/>
              <a:chExt cx="513545" cy="742667"/>
            </a:xfrm>
            <a:solidFill>
              <a:schemeClr val="bg1">
                <a:lumMod val="85000"/>
              </a:schemeClr>
            </a:solidFill>
          </p:grpSpPr>
          <p:sp>
            <p:nvSpPr>
              <p:cNvPr id="22" name="Freeform 6"/>
              <p:cNvSpPr>
                <a:spLocks noEditPoints="1"/>
              </p:cNvSpPr>
              <p:nvPr/>
            </p:nvSpPr>
            <p:spPr bwMode="auto">
              <a:xfrm>
                <a:off x="1052119" y="2816019"/>
                <a:ext cx="256002" cy="740715"/>
              </a:xfrm>
              <a:custGeom>
                <a:avLst/>
                <a:gdLst>
                  <a:gd name="T0" fmla="*/ 692 w 788"/>
                  <a:gd name="T1" fmla="*/ 842 h 2280"/>
                  <a:gd name="T2" fmla="*/ 650 w 788"/>
                  <a:gd name="T3" fmla="*/ 800 h 2280"/>
                  <a:gd name="T4" fmla="*/ 598 w 788"/>
                  <a:gd name="T5" fmla="*/ 582 h 2280"/>
                  <a:gd name="T6" fmla="*/ 514 w 788"/>
                  <a:gd name="T7" fmla="*/ 404 h 2280"/>
                  <a:gd name="T8" fmla="*/ 576 w 788"/>
                  <a:gd name="T9" fmla="*/ 286 h 2280"/>
                  <a:gd name="T10" fmla="*/ 604 w 788"/>
                  <a:gd name="T11" fmla="*/ 188 h 2280"/>
                  <a:gd name="T12" fmla="*/ 568 w 788"/>
                  <a:gd name="T13" fmla="*/ 40 h 2280"/>
                  <a:gd name="T14" fmla="*/ 472 w 788"/>
                  <a:gd name="T15" fmla="*/ 6 h 2280"/>
                  <a:gd name="T16" fmla="*/ 390 w 788"/>
                  <a:gd name="T17" fmla="*/ 80 h 2280"/>
                  <a:gd name="T18" fmla="*/ 368 w 788"/>
                  <a:gd name="T19" fmla="*/ 166 h 2280"/>
                  <a:gd name="T20" fmla="*/ 402 w 788"/>
                  <a:gd name="T21" fmla="*/ 282 h 2280"/>
                  <a:gd name="T22" fmla="*/ 344 w 788"/>
                  <a:gd name="T23" fmla="*/ 328 h 2280"/>
                  <a:gd name="T24" fmla="*/ 248 w 788"/>
                  <a:gd name="T25" fmla="*/ 528 h 2280"/>
                  <a:gd name="T26" fmla="*/ 206 w 788"/>
                  <a:gd name="T27" fmla="*/ 722 h 2280"/>
                  <a:gd name="T28" fmla="*/ 166 w 788"/>
                  <a:gd name="T29" fmla="*/ 830 h 2280"/>
                  <a:gd name="T30" fmla="*/ 156 w 788"/>
                  <a:gd name="T31" fmla="*/ 888 h 2280"/>
                  <a:gd name="T32" fmla="*/ 106 w 788"/>
                  <a:gd name="T33" fmla="*/ 942 h 2280"/>
                  <a:gd name="T34" fmla="*/ 24 w 788"/>
                  <a:gd name="T35" fmla="*/ 972 h 2280"/>
                  <a:gd name="T36" fmla="*/ 0 w 788"/>
                  <a:gd name="T37" fmla="*/ 1054 h 2280"/>
                  <a:gd name="T38" fmla="*/ 92 w 788"/>
                  <a:gd name="T39" fmla="*/ 1182 h 2280"/>
                  <a:gd name="T40" fmla="*/ 130 w 788"/>
                  <a:gd name="T41" fmla="*/ 1230 h 2280"/>
                  <a:gd name="T42" fmla="*/ 222 w 788"/>
                  <a:gd name="T43" fmla="*/ 1420 h 2280"/>
                  <a:gd name="T44" fmla="*/ 246 w 788"/>
                  <a:gd name="T45" fmla="*/ 1512 h 2280"/>
                  <a:gd name="T46" fmla="*/ 312 w 788"/>
                  <a:gd name="T47" fmla="*/ 1522 h 2280"/>
                  <a:gd name="T48" fmla="*/ 300 w 788"/>
                  <a:gd name="T49" fmla="*/ 1628 h 2280"/>
                  <a:gd name="T50" fmla="*/ 270 w 788"/>
                  <a:gd name="T51" fmla="*/ 1758 h 2280"/>
                  <a:gd name="T52" fmla="*/ 234 w 788"/>
                  <a:gd name="T53" fmla="*/ 2006 h 2280"/>
                  <a:gd name="T54" fmla="*/ 198 w 788"/>
                  <a:gd name="T55" fmla="*/ 2060 h 2280"/>
                  <a:gd name="T56" fmla="*/ 236 w 788"/>
                  <a:gd name="T57" fmla="*/ 2168 h 2280"/>
                  <a:gd name="T58" fmla="*/ 228 w 788"/>
                  <a:gd name="T59" fmla="*/ 2264 h 2280"/>
                  <a:gd name="T60" fmla="*/ 432 w 788"/>
                  <a:gd name="T61" fmla="*/ 2274 h 2280"/>
                  <a:gd name="T62" fmla="*/ 570 w 788"/>
                  <a:gd name="T63" fmla="*/ 2254 h 2280"/>
                  <a:gd name="T64" fmla="*/ 506 w 788"/>
                  <a:gd name="T65" fmla="*/ 2226 h 2280"/>
                  <a:gd name="T66" fmla="*/ 428 w 788"/>
                  <a:gd name="T67" fmla="*/ 2136 h 2280"/>
                  <a:gd name="T68" fmla="*/ 452 w 788"/>
                  <a:gd name="T69" fmla="*/ 2070 h 2280"/>
                  <a:gd name="T70" fmla="*/ 648 w 788"/>
                  <a:gd name="T71" fmla="*/ 1766 h 2280"/>
                  <a:gd name="T72" fmla="*/ 750 w 788"/>
                  <a:gd name="T73" fmla="*/ 1566 h 2280"/>
                  <a:gd name="T74" fmla="*/ 664 w 788"/>
                  <a:gd name="T75" fmla="*/ 1240 h 2280"/>
                  <a:gd name="T76" fmla="*/ 618 w 788"/>
                  <a:gd name="T77" fmla="*/ 1062 h 2280"/>
                  <a:gd name="T78" fmla="*/ 584 w 788"/>
                  <a:gd name="T79" fmla="*/ 948 h 2280"/>
                  <a:gd name="T80" fmla="*/ 648 w 788"/>
                  <a:gd name="T81" fmla="*/ 924 h 2280"/>
                  <a:gd name="T82" fmla="*/ 716 w 788"/>
                  <a:gd name="T83" fmla="*/ 944 h 2280"/>
                  <a:gd name="T84" fmla="*/ 758 w 788"/>
                  <a:gd name="T85" fmla="*/ 946 h 2280"/>
                  <a:gd name="T86" fmla="*/ 788 w 788"/>
                  <a:gd name="T87" fmla="*/ 874 h 2280"/>
                  <a:gd name="T88" fmla="*/ 238 w 788"/>
                  <a:gd name="T89" fmla="*/ 952 h 2280"/>
                  <a:gd name="T90" fmla="*/ 190 w 788"/>
                  <a:gd name="T91" fmla="*/ 884 h 2280"/>
                  <a:gd name="T92" fmla="*/ 210 w 788"/>
                  <a:gd name="T93" fmla="*/ 832 h 2280"/>
                  <a:gd name="T94" fmla="*/ 272 w 788"/>
                  <a:gd name="T95" fmla="*/ 738 h 2280"/>
                  <a:gd name="T96" fmla="*/ 274 w 788"/>
                  <a:gd name="T97" fmla="*/ 868 h 2280"/>
                  <a:gd name="T98" fmla="*/ 564 w 788"/>
                  <a:gd name="T99" fmla="*/ 1608 h 2280"/>
                  <a:gd name="T100" fmla="*/ 538 w 788"/>
                  <a:gd name="T101" fmla="*/ 1630 h 2280"/>
                  <a:gd name="T102" fmla="*/ 480 w 788"/>
                  <a:gd name="T103" fmla="*/ 1668 h 2280"/>
                  <a:gd name="T104" fmla="*/ 504 w 788"/>
                  <a:gd name="T105" fmla="*/ 1514 h 2280"/>
                  <a:gd name="T106" fmla="*/ 540 w 788"/>
                  <a:gd name="T107" fmla="*/ 1510 h 2280"/>
                  <a:gd name="T108" fmla="*/ 560 w 788"/>
                  <a:gd name="T109" fmla="*/ 1568 h 2280"/>
                  <a:gd name="T110" fmla="*/ 564 w 788"/>
                  <a:gd name="T111" fmla="*/ 816 h 2280"/>
                  <a:gd name="T112" fmla="*/ 546 w 788"/>
                  <a:gd name="T113" fmla="*/ 786 h 2280"/>
                  <a:gd name="T114" fmla="*/ 544 w 788"/>
                  <a:gd name="T115" fmla="*/ 722 h 2280"/>
                  <a:gd name="T116" fmla="*/ 584 w 788"/>
                  <a:gd name="T117" fmla="*/ 734 h 2280"/>
                  <a:gd name="T118" fmla="*/ 596 w 788"/>
                  <a:gd name="T119" fmla="*/ 712 h 2280"/>
                  <a:gd name="T120" fmla="*/ 606 w 788"/>
                  <a:gd name="T121" fmla="*/ 682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8" h="2280">
                    <a:moveTo>
                      <a:pt x="784" y="874"/>
                    </a:moveTo>
                    <a:lnTo>
                      <a:pt x="784" y="874"/>
                    </a:lnTo>
                    <a:lnTo>
                      <a:pt x="774" y="870"/>
                    </a:lnTo>
                    <a:lnTo>
                      <a:pt x="768" y="868"/>
                    </a:lnTo>
                    <a:lnTo>
                      <a:pt x="760" y="870"/>
                    </a:lnTo>
                    <a:lnTo>
                      <a:pt x="752" y="868"/>
                    </a:lnTo>
                    <a:lnTo>
                      <a:pt x="752" y="868"/>
                    </a:lnTo>
                    <a:lnTo>
                      <a:pt x="748" y="864"/>
                    </a:lnTo>
                    <a:lnTo>
                      <a:pt x="740" y="858"/>
                    </a:lnTo>
                    <a:lnTo>
                      <a:pt x="740" y="858"/>
                    </a:lnTo>
                    <a:lnTo>
                      <a:pt x="714" y="848"/>
                    </a:lnTo>
                    <a:lnTo>
                      <a:pt x="692" y="842"/>
                    </a:lnTo>
                    <a:lnTo>
                      <a:pt x="692" y="842"/>
                    </a:lnTo>
                    <a:lnTo>
                      <a:pt x="692" y="838"/>
                    </a:lnTo>
                    <a:lnTo>
                      <a:pt x="694" y="832"/>
                    </a:lnTo>
                    <a:lnTo>
                      <a:pt x="694" y="832"/>
                    </a:lnTo>
                    <a:lnTo>
                      <a:pt x="694" y="828"/>
                    </a:lnTo>
                    <a:lnTo>
                      <a:pt x="690" y="822"/>
                    </a:lnTo>
                    <a:lnTo>
                      <a:pt x="684" y="816"/>
                    </a:lnTo>
                    <a:lnTo>
                      <a:pt x="684" y="816"/>
                    </a:lnTo>
                    <a:lnTo>
                      <a:pt x="662" y="802"/>
                    </a:lnTo>
                    <a:lnTo>
                      <a:pt x="662" y="802"/>
                    </a:lnTo>
                    <a:lnTo>
                      <a:pt x="654" y="800"/>
                    </a:lnTo>
                    <a:lnTo>
                      <a:pt x="650" y="800"/>
                    </a:lnTo>
                    <a:lnTo>
                      <a:pt x="634" y="794"/>
                    </a:lnTo>
                    <a:lnTo>
                      <a:pt x="634" y="794"/>
                    </a:lnTo>
                    <a:lnTo>
                      <a:pt x="612" y="694"/>
                    </a:lnTo>
                    <a:lnTo>
                      <a:pt x="612" y="694"/>
                    </a:lnTo>
                    <a:lnTo>
                      <a:pt x="608" y="654"/>
                    </a:lnTo>
                    <a:lnTo>
                      <a:pt x="604" y="630"/>
                    </a:lnTo>
                    <a:lnTo>
                      <a:pt x="604" y="630"/>
                    </a:lnTo>
                    <a:lnTo>
                      <a:pt x="608" y="618"/>
                    </a:lnTo>
                    <a:lnTo>
                      <a:pt x="608" y="608"/>
                    </a:lnTo>
                    <a:lnTo>
                      <a:pt x="606" y="596"/>
                    </a:lnTo>
                    <a:lnTo>
                      <a:pt x="606" y="596"/>
                    </a:lnTo>
                    <a:lnTo>
                      <a:pt x="598" y="582"/>
                    </a:lnTo>
                    <a:lnTo>
                      <a:pt x="586" y="562"/>
                    </a:lnTo>
                    <a:lnTo>
                      <a:pt x="566" y="528"/>
                    </a:lnTo>
                    <a:lnTo>
                      <a:pt x="566" y="528"/>
                    </a:lnTo>
                    <a:lnTo>
                      <a:pt x="554" y="504"/>
                    </a:lnTo>
                    <a:lnTo>
                      <a:pt x="546" y="488"/>
                    </a:lnTo>
                    <a:lnTo>
                      <a:pt x="540" y="472"/>
                    </a:lnTo>
                    <a:lnTo>
                      <a:pt x="540" y="472"/>
                    </a:lnTo>
                    <a:lnTo>
                      <a:pt x="534" y="454"/>
                    </a:lnTo>
                    <a:lnTo>
                      <a:pt x="524" y="436"/>
                    </a:lnTo>
                    <a:lnTo>
                      <a:pt x="514" y="416"/>
                    </a:lnTo>
                    <a:lnTo>
                      <a:pt x="514" y="416"/>
                    </a:lnTo>
                    <a:lnTo>
                      <a:pt x="514" y="404"/>
                    </a:lnTo>
                    <a:lnTo>
                      <a:pt x="516" y="392"/>
                    </a:lnTo>
                    <a:lnTo>
                      <a:pt x="520" y="378"/>
                    </a:lnTo>
                    <a:lnTo>
                      <a:pt x="520" y="378"/>
                    </a:lnTo>
                    <a:lnTo>
                      <a:pt x="528" y="348"/>
                    </a:lnTo>
                    <a:lnTo>
                      <a:pt x="530" y="332"/>
                    </a:lnTo>
                    <a:lnTo>
                      <a:pt x="530" y="332"/>
                    </a:lnTo>
                    <a:lnTo>
                      <a:pt x="538" y="330"/>
                    </a:lnTo>
                    <a:lnTo>
                      <a:pt x="546" y="326"/>
                    </a:lnTo>
                    <a:lnTo>
                      <a:pt x="554" y="316"/>
                    </a:lnTo>
                    <a:lnTo>
                      <a:pt x="554" y="316"/>
                    </a:lnTo>
                    <a:lnTo>
                      <a:pt x="564" y="300"/>
                    </a:lnTo>
                    <a:lnTo>
                      <a:pt x="576" y="286"/>
                    </a:lnTo>
                    <a:lnTo>
                      <a:pt x="576" y="286"/>
                    </a:lnTo>
                    <a:lnTo>
                      <a:pt x="582" y="276"/>
                    </a:lnTo>
                    <a:lnTo>
                      <a:pt x="584" y="264"/>
                    </a:lnTo>
                    <a:lnTo>
                      <a:pt x="590" y="242"/>
                    </a:lnTo>
                    <a:lnTo>
                      <a:pt x="590" y="242"/>
                    </a:lnTo>
                    <a:lnTo>
                      <a:pt x="594" y="232"/>
                    </a:lnTo>
                    <a:lnTo>
                      <a:pt x="596" y="222"/>
                    </a:lnTo>
                    <a:lnTo>
                      <a:pt x="598" y="204"/>
                    </a:lnTo>
                    <a:lnTo>
                      <a:pt x="598" y="204"/>
                    </a:lnTo>
                    <a:lnTo>
                      <a:pt x="602" y="194"/>
                    </a:lnTo>
                    <a:lnTo>
                      <a:pt x="604" y="188"/>
                    </a:lnTo>
                    <a:lnTo>
                      <a:pt x="604" y="188"/>
                    </a:lnTo>
                    <a:lnTo>
                      <a:pt x="606" y="168"/>
                    </a:lnTo>
                    <a:lnTo>
                      <a:pt x="608" y="140"/>
                    </a:lnTo>
                    <a:lnTo>
                      <a:pt x="608" y="140"/>
                    </a:lnTo>
                    <a:lnTo>
                      <a:pt x="608" y="128"/>
                    </a:lnTo>
                    <a:lnTo>
                      <a:pt x="606" y="110"/>
                    </a:lnTo>
                    <a:lnTo>
                      <a:pt x="602" y="92"/>
                    </a:lnTo>
                    <a:lnTo>
                      <a:pt x="596" y="78"/>
                    </a:lnTo>
                    <a:lnTo>
                      <a:pt x="596" y="78"/>
                    </a:lnTo>
                    <a:lnTo>
                      <a:pt x="588" y="66"/>
                    </a:lnTo>
                    <a:lnTo>
                      <a:pt x="582" y="56"/>
                    </a:lnTo>
                    <a:lnTo>
                      <a:pt x="568" y="40"/>
                    </a:lnTo>
                    <a:lnTo>
                      <a:pt x="568" y="40"/>
                    </a:lnTo>
                    <a:lnTo>
                      <a:pt x="556" y="28"/>
                    </a:lnTo>
                    <a:lnTo>
                      <a:pt x="546" y="16"/>
                    </a:lnTo>
                    <a:lnTo>
                      <a:pt x="546" y="16"/>
                    </a:lnTo>
                    <a:lnTo>
                      <a:pt x="540" y="12"/>
                    </a:lnTo>
                    <a:lnTo>
                      <a:pt x="530" y="8"/>
                    </a:lnTo>
                    <a:lnTo>
                      <a:pt x="512" y="2"/>
                    </a:lnTo>
                    <a:lnTo>
                      <a:pt x="512" y="2"/>
                    </a:lnTo>
                    <a:lnTo>
                      <a:pt x="500" y="0"/>
                    </a:lnTo>
                    <a:lnTo>
                      <a:pt x="488" y="2"/>
                    </a:lnTo>
                    <a:lnTo>
                      <a:pt x="488" y="2"/>
                    </a:lnTo>
                    <a:lnTo>
                      <a:pt x="472" y="6"/>
                    </a:lnTo>
                    <a:lnTo>
                      <a:pt x="472" y="6"/>
                    </a:lnTo>
                    <a:lnTo>
                      <a:pt x="460" y="4"/>
                    </a:lnTo>
                    <a:lnTo>
                      <a:pt x="450" y="6"/>
                    </a:lnTo>
                    <a:lnTo>
                      <a:pt x="446" y="6"/>
                    </a:lnTo>
                    <a:lnTo>
                      <a:pt x="440" y="8"/>
                    </a:lnTo>
                    <a:lnTo>
                      <a:pt x="440" y="8"/>
                    </a:lnTo>
                    <a:lnTo>
                      <a:pt x="420" y="22"/>
                    </a:lnTo>
                    <a:lnTo>
                      <a:pt x="412" y="28"/>
                    </a:lnTo>
                    <a:lnTo>
                      <a:pt x="404" y="38"/>
                    </a:lnTo>
                    <a:lnTo>
                      <a:pt x="404" y="38"/>
                    </a:lnTo>
                    <a:lnTo>
                      <a:pt x="396" y="60"/>
                    </a:lnTo>
                    <a:lnTo>
                      <a:pt x="392" y="70"/>
                    </a:lnTo>
                    <a:lnTo>
                      <a:pt x="390" y="80"/>
                    </a:lnTo>
                    <a:lnTo>
                      <a:pt x="390" y="80"/>
                    </a:lnTo>
                    <a:lnTo>
                      <a:pt x="384" y="118"/>
                    </a:lnTo>
                    <a:lnTo>
                      <a:pt x="384" y="118"/>
                    </a:lnTo>
                    <a:lnTo>
                      <a:pt x="384" y="140"/>
                    </a:lnTo>
                    <a:lnTo>
                      <a:pt x="384" y="154"/>
                    </a:lnTo>
                    <a:lnTo>
                      <a:pt x="384" y="154"/>
                    </a:lnTo>
                    <a:lnTo>
                      <a:pt x="380" y="154"/>
                    </a:lnTo>
                    <a:lnTo>
                      <a:pt x="374" y="154"/>
                    </a:lnTo>
                    <a:lnTo>
                      <a:pt x="372" y="154"/>
                    </a:lnTo>
                    <a:lnTo>
                      <a:pt x="370" y="156"/>
                    </a:lnTo>
                    <a:lnTo>
                      <a:pt x="368" y="160"/>
                    </a:lnTo>
                    <a:lnTo>
                      <a:pt x="368" y="166"/>
                    </a:lnTo>
                    <a:lnTo>
                      <a:pt x="368" y="166"/>
                    </a:lnTo>
                    <a:lnTo>
                      <a:pt x="372" y="190"/>
                    </a:lnTo>
                    <a:lnTo>
                      <a:pt x="378" y="210"/>
                    </a:lnTo>
                    <a:lnTo>
                      <a:pt x="378" y="210"/>
                    </a:lnTo>
                    <a:lnTo>
                      <a:pt x="380" y="218"/>
                    </a:lnTo>
                    <a:lnTo>
                      <a:pt x="384" y="222"/>
                    </a:lnTo>
                    <a:lnTo>
                      <a:pt x="390" y="230"/>
                    </a:lnTo>
                    <a:lnTo>
                      <a:pt x="390" y="230"/>
                    </a:lnTo>
                    <a:lnTo>
                      <a:pt x="394" y="236"/>
                    </a:lnTo>
                    <a:lnTo>
                      <a:pt x="398" y="238"/>
                    </a:lnTo>
                    <a:lnTo>
                      <a:pt x="402" y="282"/>
                    </a:lnTo>
                    <a:lnTo>
                      <a:pt x="402" y="282"/>
                    </a:lnTo>
                    <a:lnTo>
                      <a:pt x="400" y="282"/>
                    </a:lnTo>
                    <a:lnTo>
                      <a:pt x="392" y="290"/>
                    </a:lnTo>
                    <a:lnTo>
                      <a:pt x="392" y="290"/>
                    </a:lnTo>
                    <a:lnTo>
                      <a:pt x="380" y="304"/>
                    </a:lnTo>
                    <a:lnTo>
                      <a:pt x="374" y="314"/>
                    </a:lnTo>
                    <a:lnTo>
                      <a:pt x="374" y="314"/>
                    </a:lnTo>
                    <a:lnTo>
                      <a:pt x="360" y="314"/>
                    </a:lnTo>
                    <a:lnTo>
                      <a:pt x="360" y="314"/>
                    </a:lnTo>
                    <a:lnTo>
                      <a:pt x="354" y="314"/>
                    </a:lnTo>
                    <a:lnTo>
                      <a:pt x="352" y="316"/>
                    </a:lnTo>
                    <a:lnTo>
                      <a:pt x="344" y="328"/>
                    </a:lnTo>
                    <a:lnTo>
                      <a:pt x="344" y="328"/>
                    </a:lnTo>
                    <a:lnTo>
                      <a:pt x="334" y="342"/>
                    </a:lnTo>
                    <a:lnTo>
                      <a:pt x="324" y="354"/>
                    </a:lnTo>
                    <a:lnTo>
                      <a:pt x="324" y="354"/>
                    </a:lnTo>
                    <a:lnTo>
                      <a:pt x="306" y="376"/>
                    </a:lnTo>
                    <a:lnTo>
                      <a:pt x="282" y="410"/>
                    </a:lnTo>
                    <a:lnTo>
                      <a:pt x="282" y="410"/>
                    </a:lnTo>
                    <a:lnTo>
                      <a:pt x="266" y="434"/>
                    </a:lnTo>
                    <a:lnTo>
                      <a:pt x="260" y="444"/>
                    </a:lnTo>
                    <a:lnTo>
                      <a:pt x="256" y="460"/>
                    </a:lnTo>
                    <a:lnTo>
                      <a:pt x="256" y="460"/>
                    </a:lnTo>
                    <a:lnTo>
                      <a:pt x="250" y="496"/>
                    </a:lnTo>
                    <a:lnTo>
                      <a:pt x="248" y="528"/>
                    </a:lnTo>
                    <a:lnTo>
                      <a:pt x="248" y="528"/>
                    </a:lnTo>
                    <a:lnTo>
                      <a:pt x="248" y="546"/>
                    </a:lnTo>
                    <a:lnTo>
                      <a:pt x="248" y="558"/>
                    </a:lnTo>
                    <a:lnTo>
                      <a:pt x="248" y="558"/>
                    </a:lnTo>
                    <a:lnTo>
                      <a:pt x="244" y="584"/>
                    </a:lnTo>
                    <a:lnTo>
                      <a:pt x="244" y="584"/>
                    </a:lnTo>
                    <a:lnTo>
                      <a:pt x="234" y="628"/>
                    </a:lnTo>
                    <a:lnTo>
                      <a:pt x="234" y="628"/>
                    </a:lnTo>
                    <a:lnTo>
                      <a:pt x="228" y="652"/>
                    </a:lnTo>
                    <a:lnTo>
                      <a:pt x="220" y="676"/>
                    </a:lnTo>
                    <a:lnTo>
                      <a:pt x="212" y="698"/>
                    </a:lnTo>
                    <a:lnTo>
                      <a:pt x="206" y="722"/>
                    </a:lnTo>
                    <a:lnTo>
                      <a:pt x="206" y="722"/>
                    </a:lnTo>
                    <a:lnTo>
                      <a:pt x="200" y="748"/>
                    </a:lnTo>
                    <a:lnTo>
                      <a:pt x="192" y="772"/>
                    </a:lnTo>
                    <a:lnTo>
                      <a:pt x="192" y="772"/>
                    </a:lnTo>
                    <a:lnTo>
                      <a:pt x="188" y="784"/>
                    </a:lnTo>
                    <a:lnTo>
                      <a:pt x="186" y="796"/>
                    </a:lnTo>
                    <a:lnTo>
                      <a:pt x="184" y="810"/>
                    </a:lnTo>
                    <a:lnTo>
                      <a:pt x="180" y="820"/>
                    </a:lnTo>
                    <a:lnTo>
                      <a:pt x="180" y="820"/>
                    </a:lnTo>
                    <a:lnTo>
                      <a:pt x="168" y="818"/>
                    </a:lnTo>
                    <a:lnTo>
                      <a:pt x="168" y="818"/>
                    </a:lnTo>
                    <a:lnTo>
                      <a:pt x="166" y="830"/>
                    </a:lnTo>
                    <a:lnTo>
                      <a:pt x="164" y="840"/>
                    </a:lnTo>
                    <a:lnTo>
                      <a:pt x="164" y="840"/>
                    </a:lnTo>
                    <a:lnTo>
                      <a:pt x="180" y="844"/>
                    </a:lnTo>
                    <a:lnTo>
                      <a:pt x="180" y="844"/>
                    </a:lnTo>
                    <a:lnTo>
                      <a:pt x="176" y="862"/>
                    </a:lnTo>
                    <a:lnTo>
                      <a:pt x="176" y="874"/>
                    </a:lnTo>
                    <a:lnTo>
                      <a:pt x="174" y="886"/>
                    </a:lnTo>
                    <a:lnTo>
                      <a:pt x="174" y="886"/>
                    </a:lnTo>
                    <a:lnTo>
                      <a:pt x="162" y="886"/>
                    </a:lnTo>
                    <a:lnTo>
                      <a:pt x="162" y="886"/>
                    </a:lnTo>
                    <a:lnTo>
                      <a:pt x="160" y="886"/>
                    </a:lnTo>
                    <a:lnTo>
                      <a:pt x="156" y="888"/>
                    </a:lnTo>
                    <a:lnTo>
                      <a:pt x="154" y="894"/>
                    </a:lnTo>
                    <a:lnTo>
                      <a:pt x="154" y="902"/>
                    </a:lnTo>
                    <a:lnTo>
                      <a:pt x="154" y="902"/>
                    </a:lnTo>
                    <a:lnTo>
                      <a:pt x="152" y="922"/>
                    </a:lnTo>
                    <a:lnTo>
                      <a:pt x="154" y="932"/>
                    </a:lnTo>
                    <a:lnTo>
                      <a:pt x="154" y="932"/>
                    </a:lnTo>
                    <a:lnTo>
                      <a:pt x="146" y="932"/>
                    </a:lnTo>
                    <a:lnTo>
                      <a:pt x="130" y="930"/>
                    </a:lnTo>
                    <a:lnTo>
                      <a:pt x="130" y="930"/>
                    </a:lnTo>
                    <a:lnTo>
                      <a:pt x="120" y="932"/>
                    </a:lnTo>
                    <a:lnTo>
                      <a:pt x="112" y="936"/>
                    </a:lnTo>
                    <a:lnTo>
                      <a:pt x="106" y="942"/>
                    </a:lnTo>
                    <a:lnTo>
                      <a:pt x="106" y="942"/>
                    </a:lnTo>
                    <a:lnTo>
                      <a:pt x="102" y="940"/>
                    </a:lnTo>
                    <a:lnTo>
                      <a:pt x="98" y="938"/>
                    </a:lnTo>
                    <a:lnTo>
                      <a:pt x="90" y="938"/>
                    </a:lnTo>
                    <a:lnTo>
                      <a:pt x="90" y="938"/>
                    </a:lnTo>
                    <a:lnTo>
                      <a:pt x="82" y="938"/>
                    </a:lnTo>
                    <a:lnTo>
                      <a:pt x="74" y="938"/>
                    </a:lnTo>
                    <a:lnTo>
                      <a:pt x="62" y="940"/>
                    </a:lnTo>
                    <a:lnTo>
                      <a:pt x="48" y="950"/>
                    </a:lnTo>
                    <a:lnTo>
                      <a:pt x="48" y="950"/>
                    </a:lnTo>
                    <a:lnTo>
                      <a:pt x="34" y="962"/>
                    </a:lnTo>
                    <a:lnTo>
                      <a:pt x="24" y="972"/>
                    </a:lnTo>
                    <a:lnTo>
                      <a:pt x="14" y="988"/>
                    </a:lnTo>
                    <a:lnTo>
                      <a:pt x="14" y="988"/>
                    </a:lnTo>
                    <a:lnTo>
                      <a:pt x="12" y="994"/>
                    </a:lnTo>
                    <a:lnTo>
                      <a:pt x="12" y="1004"/>
                    </a:lnTo>
                    <a:lnTo>
                      <a:pt x="12" y="1014"/>
                    </a:lnTo>
                    <a:lnTo>
                      <a:pt x="12" y="1014"/>
                    </a:lnTo>
                    <a:lnTo>
                      <a:pt x="10" y="1018"/>
                    </a:lnTo>
                    <a:lnTo>
                      <a:pt x="4" y="1026"/>
                    </a:lnTo>
                    <a:lnTo>
                      <a:pt x="0" y="1038"/>
                    </a:lnTo>
                    <a:lnTo>
                      <a:pt x="0" y="1046"/>
                    </a:lnTo>
                    <a:lnTo>
                      <a:pt x="0" y="1054"/>
                    </a:lnTo>
                    <a:lnTo>
                      <a:pt x="0" y="1054"/>
                    </a:lnTo>
                    <a:lnTo>
                      <a:pt x="16" y="1104"/>
                    </a:lnTo>
                    <a:lnTo>
                      <a:pt x="24" y="1130"/>
                    </a:lnTo>
                    <a:lnTo>
                      <a:pt x="34" y="1150"/>
                    </a:lnTo>
                    <a:lnTo>
                      <a:pt x="34" y="1150"/>
                    </a:lnTo>
                    <a:lnTo>
                      <a:pt x="42" y="1162"/>
                    </a:lnTo>
                    <a:lnTo>
                      <a:pt x="52" y="1170"/>
                    </a:lnTo>
                    <a:lnTo>
                      <a:pt x="62" y="1174"/>
                    </a:lnTo>
                    <a:lnTo>
                      <a:pt x="70" y="1178"/>
                    </a:lnTo>
                    <a:lnTo>
                      <a:pt x="70" y="1178"/>
                    </a:lnTo>
                    <a:lnTo>
                      <a:pt x="78" y="1180"/>
                    </a:lnTo>
                    <a:lnTo>
                      <a:pt x="86" y="1182"/>
                    </a:lnTo>
                    <a:lnTo>
                      <a:pt x="92" y="1182"/>
                    </a:lnTo>
                    <a:lnTo>
                      <a:pt x="92" y="1182"/>
                    </a:lnTo>
                    <a:lnTo>
                      <a:pt x="92" y="1184"/>
                    </a:lnTo>
                    <a:lnTo>
                      <a:pt x="92" y="1188"/>
                    </a:lnTo>
                    <a:lnTo>
                      <a:pt x="94" y="1196"/>
                    </a:lnTo>
                    <a:lnTo>
                      <a:pt x="102" y="1202"/>
                    </a:lnTo>
                    <a:lnTo>
                      <a:pt x="102" y="1202"/>
                    </a:lnTo>
                    <a:lnTo>
                      <a:pt x="112" y="1208"/>
                    </a:lnTo>
                    <a:lnTo>
                      <a:pt x="122" y="1210"/>
                    </a:lnTo>
                    <a:lnTo>
                      <a:pt x="132" y="1212"/>
                    </a:lnTo>
                    <a:lnTo>
                      <a:pt x="132" y="1212"/>
                    </a:lnTo>
                    <a:lnTo>
                      <a:pt x="130" y="1216"/>
                    </a:lnTo>
                    <a:lnTo>
                      <a:pt x="130" y="1230"/>
                    </a:lnTo>
                    <a:lnTo>
                      <a:pt x="132" y="1248"/>
                    </a:lnTo>
                    <a:lnTo>
                      <a:pt x="136" y="1258"/>
                    </a:lnTo>
                    <a:lnTo>
                      <a:pt x="140" y="1270"/>
                    </a:lnTo>
                    <a:lnTo>
                      <a:pt x="140" y="1270"/>
                    </a:lnTo>
                    <a:lnTo>
                      <a:pt x="156" y="1306"/>
                    </a:lnTo>
                    <a:lnTo>
                      <a:pt x="164" y="1320"/>
                    </a:lnTo>
                    <a:lnTo>
                      <a:pt x="176" y="1342"/>
                    </a:lnTo>
                    <a:lnTo>
                      <a:pt x="176" y="1342"/>
                    </a:lnTo>
                    <a:lnTo>
                      <a:pt x="190" y="1364"/>
                    </a:lnTo>
                    <a:lnTo>
                      <a:pt x="200" y="1384"/>
                    </a:lnTo>
                    <a:lnTo>
                      <a:pt x="210" y="1402"/>
                    </a:lnTo>
                    <a:lnTo>
                      <a:pt x="222" y="1420"/>
                    </a:lnTo>
                    <a:lnTo>
                      <a:pt x="222" y="1420"/>
                    </a:lnTo>
                    <a:lnTo>
                      <a:pt x="234" y="1434"/>
                    </a:lnTo>
                    <a:lnTo>
                      <a:pt x="244" y="1444"/>
                    </a:lnTo>
                    <a:lnTo>
                      <a:pt x="248" y="1448"/>
                    </a:lnTo>
                    <a:lnTo>
                      <a:pt x="250" y="1452"/>
                    </a:lnTo>
                    <a:lnTo>
                      <a:pt x="250" y="1458"/>
                    </a:lnTo>
                    <a:lnTo>
                      <a:pt x="250" y="1464"/>
                    </a:lnTo>
                    <a:lnTo>
                      <a:pt x="250" y="1464"/>
                    </a:lnTo>
                    <a:lnTo>
                      <a:pt x="246" y="1476"/>
                    </a:lnTo>
                    <a:lnTo>
                      <a:pt x="244" y="1488"/>
                    </a:lnTo>
                    <a:lnTo>
                      <a:pt x="242" y="1498"/>
                    </a:lnTo>
                    <a:lnTo>
                      <a:pt x="246" y="1512"/>
                    </a:lnTo>
                    <a:lnTo>
                      <a:pt x="246" y="1512"/>
                    </a:lnTo>
                    <a:lnTo>
                      <a:pt x="252" y="1526"/>
                    </a:lnTo>
                    <a:lnTo>
                      <a:pt x="256" y="1536"/>
                    </a:lnTo>
                    <a:lnTo>
                      <a:pt x="260" y="1540"/>
                    </a:lnTo>
                    <a:lnTo>
                      <a:pt x="264" y="1542"/>
                    </a:lnTo>
                    <a:lnTo>
                      <a:pt x="268" y="1544"/>
                    </a:lnTo>
                    <a:lnTo>
                      <a:pt x="276" y="1544"/>
                    </a:lnTo>
                    <a:lnTo>
                      <a:pt x="276" y="1544"/>
                    </a:lnTo>
                    <a:lnTo>
                      <a:pt x="284" y="1542"/>
                    </a:lnTo>
                    <a:lnTo>
                      <a:pt x="292" y="1540"/>
                    </a:lnTo>
                    <a:lnTo>
                      <a:pt x="304" y="1530"/>
                    </a:lnTo>
                    <a:lnTo>
                      <a:pt x="312" y="1522"/>
                    </a:lnTo>
                    <a:lnTo>
                      <a:pt x="316" y="1516"/>
                    </a:lnTo>
                    <a:lnTo>
                      <a:pt x="316" y="1516"/>
                    </a:lnTo>
                    <a:lnTo>
                      <a:pt x="316" y="1516"/>
                    </a:lnTo>
                    <a:lnTo>
                      <a:pt x="318" y="1520"/>
                    </a:lnTo>
                    <a:lnTo>
                      <a:pt x="318" y="1528"/>
                    </a:lnTo>
                    <a:lnTo>
                      <a:pt x="316" y="1540"/>
                    </a:lnTo>
                    <a:lnTo>
                      <a:pt x="316" y="1540"/>
                    </a:lnTo>
                    <a:lnTo>
                      <a:pt x="312" y="1570"/>
                    </a:lnTo>
                    <a:lnTo>
                      <a:pt x="308" y="1592"/>
                    </a:lnTo>
                    <a:lnTo>
                      <a:pt x="308" y="1592"/>
                    </a:lnTo>
                    <a:lnTo>
                      <a:pt x="304" y="1606"/>
                    </a:lnTo>
                    <a:lnTo>
                      <a:pt x="300" y="1628"/>
                    </a:lnTo>
                    <a:lnTo>
                      <a:pt x="300" y="1628"/>
                    </a:lnTo>
                    <a:lnTo>
                      <a:pt x="298" y="1644"/>
                    </a:lnTo>
                    <a:lnTo>
                      <a:pt x="294" y="1656"/>
                    </a:lnTo>
                    <a:lnTo>
                      <a:pt x="292" y="1664"/>
                    </a:lnTo>
                    <a:lnTo>
                      <a:pt x="292" y="1670"/>
                    </a:lnTo>
                    <a:lnTo>
                      <a:pt x="292" y="1670"/>
                    </a:lnTo>
                    <a:lnTo>
                      <a:pt x="292" y="1674"/>
                    </a:lnTo>
                    <a:lnTo>
                      <a:pt x="290" y="1678"/>
                    </a:lnTo>
                    <a:lnTo>
                      <a:pt x="288" y="1686"/>
                    </a:lnTo>
                    <a:lnTo>
                      <a:pt x="284" y="1696"/>
                    </a:lnTo>
                    <a:lnTo>
                      <a:pt x="284" y="1696"/>
                    </a:lnTo>
                    <a:lnTo>
                      <a:pt x="270" y="1758"/>
                    </a:lnTo>
                    <a:lnTo>
                      <a:pt x="270" y="1758"/>
                    </a:lnTo>
                    <a:lnTo>
                      <a:pt x="264" y="1784"/>
                    </a:lnTo>
                    <a:lnTo>
                      <a:pt x="260" y="1810"/>
                    </a:lnTo>
                    <a:lnTo>
                      <a:pt x="252" y="1870"/>
                    </a:lnTo>
                    <a:lnTo>
                      <a:pt x="252" y="1870"/>
                    </a:lnTo>
                    <a:lnTo>
                      <a:pt x="246" y="1906"/>
                    </a:lnTo>
                    <a:lnTo>
                      <a:pt x="242" y="1948"/>
                    </a:lnTo>
                    <a:lnTo>
                      <a:pt x="238" y="1994"/>
                    </a:lnTo>
                    <a:lnTo>
                      <a:pt x="238" y="1994"/>
                    </a:lnTo>
                    <a:lnTo>
                      <a:pt x="238" y="2000"/>
                    </a:lnTo>
                    <a:lnTo>
                      <a:pt x="236" y="2004"/>
                    </a:lnTo>
                    <a:lnTo>
                      <a:pt x="234" y="2006"/>
                    </a:lnTo>
                    <a:lnTo>
                      <a:pt x="234" y="2006"/>
                    </a:lnTo>
                    <a:lnTo>
                      <a:pt x="224" y="2010"/>
                    </a:lnTo>
                    <a:lnTo>
                      <a:pt x="220" y="2012"/>
                    </a:lnTo>
                    <a:lnTo>
                      <a:pt x="218" y="2016"/>
                    </a:lnTo>
                    <a:lnTo>
                      <a:pt x="218" y="2016"/>
                    </a:lnTo>
                    <a:lnTo>
                      <a:pt x="216" y="2026"/>
                    </a:lnTo>
                    <a:lnTo>
                      <a:pt x="214" y="2030"/>
                    </a:lnTo>
                    <a:lnTo>
                      <a:pt x="210" y="2036"/>
                    </a:lnTo>
                    <a:lnTo>
                      <a:pt x="210" y="2036"/>
                    </a:lnTo>
                    <a:lnTo>
                      <a:pt x="200" y="2048"/>
                    </a:lnTo>
                    <a:lnTo>
                      <a:pt x="196" y="2054"/>
                    </a:lnTo>
                    <a:lnTo>
                      <a:pt x="198" y="2060"/>
                    </a:lnTo>
                    <a:lnTo>
                      <a:pt x="198" y="2060"/>
                    </a:lnTo>
                    <a:lnTo>
                      <a:pt x="200" y="2066"/>
                    </a:lnTo>
                    <a:lnTo>
                      <a:pt x="204" y="2072"/>
                    </a:lnTo>
                    <a:lnTo>
                      <a:pt x="218" y="2086"/>
                    </a:lnTo>
                    <a:lnTo>
                      <a:pt x="234" y="2100"/>
                    </a:lnTo>
                    <a:lnTo>
                      <a:pt x="234" y="2100"/>
                    </a:lnTo>
                    <a:lnTo>
                      <a:pt x="238" y="2114"/>
                    </a:lnTo>
                    <a:lnTo>
                      <a:pt x="242" y="2142"/>
                    </a:lnTo>
                    <a:lnTo>
                      <a:pt x="242" y="2142"/>
                    </a:lnTo>
                    <a:lnTo>
                      <a:pt x="242" y="2154"/>
                    </a:lnTo>
                    <a:lnTo>
                      <a:pt x="240" y="2160"/>
                    </a:lnTo>
                    <a:lnTo>
                      <a:pt x="236" y="2168"/>
                    </a:lnTo>
                    <a:lnTo>
                      <a:pt x="232" y="2180"/>
                    </a:lnTo>
                    <a:lnTo>
                      <a:pt x="232" y="2180"/>
                    </a:lnTo>
                    <a:lnTo>
                      <a:pt x="226" y="2204"/>
                    </a:lnTo>
                    <a:lnTo>
                      <a:pt x="222" y="2222"/>
                    </a:lnTo>
                    <a:lnTo>
                      <a:pt x="222" y="2222"/>
                    </a:lnTo>
                    <a:lnTo>
                      <a:pt x="222" y="2230"/>
                    </a:lnTo>
                    <a:lnTo>
                      <a:pt x="224" y="2234"/>
                    </a:lnTo>
                    <a:lnTo>
                      <a:pt x="228" y="2238"/>
                    </a:lnTo>
                    <a:lnTo>
                      <a:pt x="228" y="2238"/>
                    </a:lnTo>
                    <a:lnTo>
                      <a:pt x="228" y="2242"/>
                    </a:lnTo>
                    <a:lnTo>
                      <a:pt x="226" y="2252"/>
                    </a:lnTo>
                    <a:lnTo>
                      <a:pt x="228" y="2264"/>
                    </a:lnTo>
                    <a:lnTo>
                      <a:pt x="230" y="2270"/>
                    </a:lnTo>
                    <a:lnTo>
                      <a:pt x="234" y="2274"/>
                    </a:lnTo>
                    <a:lnTo>
                      <a:pt x="234" y="2274"/>
                    </a:lnTo>
                    <a:lnTo>
                      <a:pt x="242" y="2276"/>
                    </a:lnTo>
                    <a:lnTo>
                      <a:pt x="256" y="2278"/>
                    </a:lnTo>
                    <a:lnTo>
                      <a:pt x="294" y="2278"/>
                    </a:lnTo>
                    <a:lnTo>
                      <a:pt x="336" y="2278"/>
                    </a:lnTo>
                    <a:lnTo>
                      <a:pt x="368" y="2276"/>
                    </a:lnTo>
                    <a:lnTo>
                      <a:pt x="368" y="2276"/>
                    </a:lnTo>
                    <a:lnTo>
                      <a:pt x="388" y="2274"/>
                    </a:lnTo>
                    <a:lnTo>
                      <a:pt x="410" y="2274"/>
                    </a:lnTo>
                    <a:lnTo>
                      <a:pt x="432" y="2274"/>
                    </a:lnTo>
                    <a:lnTo>
                      <a:pt x="456" y="2276"/>
                    </a:lnTo>
                    <a:lnTo>
                      <a:pt x="456" y="2276"/>
                    </a:lnTo>
                    <a:lnTo>
                      <a:pt x="480" y="2278"/>
                    </a:lnTo>
                    <a:lnTo>
                      <a:pt x="504" y="2280"/>
                    </a:lnTo>
                    <a:lnTo>
                      <a:pt x="538" y="2278"/>
                    </a:lnTo>
                    <a:lnTo>
                      <a:pt x="538" y="2278"/>
                    </a:lnTo>
                    <a:lnTo>
                      <a:pt x="548" y="2278"/>
                    </a:lnTo>
                    <a:lnTo>
                      <a:pt x="554" y="2276"/>
                    </a:lnTo>
                    <a:lnTo>
                      <a:pt x="560" y="2274"/>
                    </a:lnTo>
                    <a:lnTo>
                      <a:pt x="564" y="2266"/>
                    </a:lnTo>
                    <a:lnTo>
                      <a:pt x="564" y="2266"/>
                    </a:lnTo>
                    <a:lnTo>
                      <a:pt x="570" y="2254"/>
                    </a:lnTo>
                    <a:lnTo>
                      <a:pt x="572" y="2246"/>
                    </a:lnTo>
                    <a:lnTo>
                      <a:pt x="570" y="2242"/>
                    </a:lnTo>
                    <a:lnTo>
                      <a:pt x="568" y="2238"/>
                    </a:lnTo>
                    <a:lnTo>
                      <a:pt x="566" y="2238"/>
                    </a:lnTo>
                    <a:lnTo>
                      <a:pt x="562" y="2236"/>
                    </a:lnTo>
                    <a:lnTo>
                      <a:pt x="562" y="2236"/>
                    </a:lnTo>
                    <a:lnTo>
                      <a:pt x="548" y="2236"/>
                    </a:lnTo>
                    <a:lnTo>
                      <a:pt x="534" y="2236"/>
                    </a:lnTo>
                    <a:lnTo>
                      <a:pt x="518" y="2232"/>
                    </a:lnTo>
                    <a:lnTo>
                      <a:pt x="512" y="2230"/>
                    </a:lnTo>
                    <a:lnTo>
                      <a:pt x="506" y="2226"/>
                    </a:lnTo>
                    <a:lnTo>
                      <a:pt x="506" y="2226"/>
                    </a:lnTo>
                    <a:lnTo>
                      <a:pt x="486" y="2210"/>
                    </a:lnTo>
                    <a:lnTo>
                      <a:pt x="474" y="2202"/>
                    </a:lnTo>
                    <a:lnTo>
                      <a:pt x="462" y="2194"/>
                    </a:lnTo>
                    <a:lnTo>
                      <a:pt x="462" y="2194"/>
                    </a:lnTo>
                    <a:lnTo>
                      <a:pt x="454" y="2190"/>
                    </a:lnTo>
                    <a:lnTo>
                      <a:pt x="452" y="2188"/>
                    </a:lnTo>
                    <a:lnTo>
                      <a:pt x="446" y="2178"/>
                    </a:lnTo>
                    <a:lnTo>
                      <a:pt x="446" y="2178"/>
                    </a:lnTo>
                    <a:lnTo>
                      <a:pt x="442" y="2172"/>
                    </a:lnTo>
                    <a:lnTo>
                      <a:pt x="438" y="2166"/>
                    </a:lnTo>
                    <a:lnTo>
                      <a:pt x="432" y="2152"/>
                    </a:lnTo>
                    <a:lnTo>
                      <a:pt x="428" y="2136"/>
                    </a:lnTo>
                    <a:lnTo>
                      <a:pt x="428" y="2136"/>
                    </a:lnTo>
                    <a:lnTo>
                      <a:pt x="430" y="2136"/>
                    </a:lnTo>
                    <a:lnTo>
                      <a:pt x="434" y="2136"/>
                    </a:lnTo>
                    <a:lnTo>
                      <a:pt x="436" y="2132"/>
                    </a:lnTo>
                    <a:lnTo>
                      <a:pt x="436" y="2132"/>
                    </a:lnTo>
                    <a:lnTo>
                      <a:pt x="434" y="2118"/>
                    </a:lnTo>
                    <a:lnTo>
                      <a:pt x="432" y="2112"/>
                    </a:lnTo>
                    <a:lnTo>
                      <a:pt x="432" y="2112"/>
                    </a:lnTo>
                    <a:lnTo>
                      <a:pt x="436" y="2104"/>
                    </a:lnTo>
                    <a:lnTo>
                      <a:pt x="446" y="2082"/>
                    </a:lnTo>
                    <a:lnTo>
                      <a:pt x="446" y="2082"/>
                    </a:lnTo>
                    <a:lnTo>
                      <a:pt x="452" y="2070"/>
                    </a:lnTo>
                    <a:lnTo>
                      <a:pt x="458" y="2064"/>
                    </a:lnTo>
                    <a:lnTo>
                      <a:pt x="466" y="2058"/>
                    </a:lnTo>
                    <a:lnTo>
                      <a:pt x="472" y="2052"/>
                    </a:lnTo>
                    <a:lnTo>
                      <a:pt x="472" y="2052"/>
                    </a:lnTo>
                    <a:lnTo>
                      <a:pt x="480" y="2044"/>
                    </a:lnTo>
                    <a:lnTo>
                      <a:pt x="488" y="2032"/>
                    </a:lnTo>
                    <a:lnTo>
                      <a:pt x="506" y="2000"/>
                    </a:lnTo>
                    <a:lnTo>
                      <a:pt x="506" y="2000"/>
                    </a:lnTo>
                    <a:lnTo>
                      <a:pt x="544" y="1938"/>
                    </a:lnTo>
                    <a:lnTo>
                      <a:pt x="590" y="1864"/>
                    </a:lnTo>
                    <a:lnTo>
                      <a:pt x="590" y="1864"/>
                    </a:lnTo>
                    <a:lnTo>
                      <a:pt x="648" y="1766"/>
                    </a:lnTo>
                    <a:lnTo>
                      <a:pt x="648" y="1766"/>
                    </a:lnTo>
                    <a:lnTo>
                      <a:pt x="676" y="1722"/>
                    </a:lnTo>
                    <a:lnTo>
                      <a:pt x="702" y="1688"/>
                    </a:lnTo>
                    <a:lnTo>
                      <a:pt x="702" y="1688"/>
                    </a:lnTo>
                    <a:lnTo>
                      <a:pt x="716" y="1668"/>
                    </a:lnTo>
                    <a:lnTo>
                      <a:pt x="734" y="1642"/>
                    </a:lnTo>
                    <a:lnTo>
                      <a:pt x="748" y="1616"/>
                    </a:lnTo>
                    <a:lnTo>
                      <a:pt x="754" y="1606"/>
                    </a:lnTo>
                    <a:lnTo>
                      <a:pt x="756" y="1596"/>
                    </a:lnTo>
                    <a:lnTo>
                      <a:pt x="756" y="1596"/>
                    </a:lnTo>
                    <a:lnTo>
                      <a:pt x="754" y="1584"/>
                    </a:lnTo>
                    <a:lnTo>
                      <a:pt x="750" y="1566"/>
                    </a:lnTo>
                    <a:lnTo>
                      <a:pt x="742" y="1526"/>
                    </a:lnTo>
                    <a:lnTo>
                      <a:pt x="722" y="1452"/>
                    </a:lnTo>
                    <a:lnTo>
                      <a:pt x="722" y="1452"/>
                    </a:lnTo>
                    <a:lnTo>
                      <a:pt x="714" y="1426"/>
                    </a:lnTo>
                    <a:lnTo>
                      <a:pt x="704" y="1398"/>
                    </a:lnTo>
                    <a:lnTo>
                      <a:pt x="686" y="1342"/>
                    </a:lnTo>
                    <a:lnTo>
                      <a:pt x="686" y="1342"/>
                    </a:lnTo>
                    <a:lnTo>
                      <a:pt x="678" y="1316"/>
                    </a:lnTo>
                    <a:lnTo>
                      <a:pt x="668" y="1294"/>
                    </a:lnTo>
                    <a:lnTo>
                      <a:pt x="658" y="1276"/>
                    </a:lnTo>
                    <a:lnTo>
                      <a:pt x="658" y="1276"/>
                    </a:lnTo>
                    <a:lnTo>
                      <a:pt x="664" y="1240"/>
                    </a:lnTo>
                    <a:lnTo>
                      <a:pt x="664" y="1240"/>
                    </a:lnTo>
                    <a:lnTo>
                      <a:pt x="664" y="1228"/>
                    </a:lnTo>
                    <a:lnTo>
                      <a:pt x="664" y="1218"/>
                    </a:lnTo>
                    <a:lnTo>
                      <a:pt x="662" y="1200"/>
                    </a:lnTo>
                    <a:lnTo>
                      <a:pt x="662" y="1200"/>
                    </a:lnTo>
                    <a:lnTo>
                      <a:pt x="662" y="1190"/>
                    </a:lnTo>
                    <a:lnTo>
                      <a:pt x="658" y="1180"/>
                    </a:lnTo>
                    <a:lnTo>
                      <a:pt x="650" y="1152"/>
                    </a:lnTo>
                    <a:lnTo>
                      <a:pt x="650" y="1152"/>
                    </a:lnTo>
                    <a:lnTo>
                      <a:pt x="630" y="1104"/>
                    </a:lnTo>
                    <a:lnTo>
                      <a:pt x="630" y="1104"/>
                    </a:lnTo>
                    <a:lnTo>
                      <a:pt x="618" y="1062"/>
                    </a:lnTo>
                    <a:lnTo>
                      <a:pt x="612" y="1044"/>
                    </a:lnTo>
                    <a:lnTo>
                      <a:pt x="604" y="1028"/>
                    </a:lnTo>
                    <a:lnTo>
                      <a:pt x="604" y="1028"/>
                    </a:lnTo>
                    <a:lnTo>
                      <a:pt x="590" y="998"/>
                    </a:lnTo>
                    <a:lnTo>
                      <a:pt x="582" y="984"/>
                    </a:lnTo>
                    <a:lnTo>
                      <a:pt x="588" y="964"/>
                    </a:lnTo>
                    <a:lnTo>
                      <a:pt x="580" y="958"/>
                    </a:lnTo>
                    <a:lnTo>
                      <a:pt x="580" y="958"/>
                    </a:lnTo>
                    <a:lnTo>
                      <a:pt x="582" y="956"/>
                    </a:lnTo>
                    <a:lnTo>
                      <a:pt x="584" y="952"/>
                    </a:lnTo>
                    <a:lnTo>
                      <a:pt x="584" y="948"/>
                    </a:lnTo>
                    <a:lnTo>
                      <a:pt x="584" y="948"/>
                    </a:lnTo>
                    <a:lnTo>
                      <a:pt x="586" y="932"/>
                    </a:lnTo>
                    <a:lnTo>
                      <a:pt x="586" y="932"/>
                    </a:lnTo>
                    <a:lnTo>
                      <a:pt x="592" y="936"/>
                    </a:lnTo>
                    <a:lnTo>
                      <a:pt x="600" y="938"/>
                    </a:lnTo>
                    <a:lnTo>
                      <a:pt x="610" y="940"/>
                    </a:lnTo>
                    <a:lnTo>
                      <a:pt x="610" y="940"/>
                    </a:lnTo>
                    <a:lnTo>
                      <a:pt x="614" y="940"/>
                    </a:lnTo>
                    <a:lnTo>
                      <a:pt x="618" y="938"/>
                    </a:lnTo>
                    <a:lnTo>
                      <a:pt x="624" y="932"/>
                    </a:lnTo>
                    <a:lnTo>
                      <a:pt x="630" y="922"/>
                    </a:lnTo>
                    <a:lnTo>
                      <a:pt x="648" y="924"/>
                    </a:lnTo>
                    <a:lnTo>
                      <a:pt x="648" y="924"/>
                    </a:lnTo>
                    <a:lnTo>
                      <a:pt x="648" y="926"/>
                    </a:lnTo>
                    <a:lnTo>
                      <a:pt x="652" y="930"/>
                    </a:lnTo>
                    <a:lnTo>
                      <a:pt x="656" y="930"/>
                    </a:lnTo>
                    <a:lnTo>
                      <a:pt x="656" y="930"/>
                    </a:lnTo>
                    <a:lnTo>
                      <a:pt x="682" y="938"/>
                    </a:lnTo>
                    <a:lnTo>
                      <a:pt x="686" y="932"/>
                    </a:lnTo>
                    <a:lnTo>
                      <a:pt x="686" y="932"/>
                    </a:lnTo>
                    <a:lnTo>
                      <a:pt x="690" y="936"/>
                    </a:lnTo>
                    <a:lnTo>
                      <a:pt x="698" y="940"/>
                    </a:lnTo>
                    <a:lnTo>
                      <a:pt x="698" y="940"/>
                    </a:lnTo>
                    <a:lnTo>
                      <a:pt x="716" y="944"/>
                    </a:lnTo>
                    <a:lnTo>
                      <a:pt x="716" y="944"/>
                    </a:lnTo>
                    <a:lnTo>
                      <a:pt x="718" y="944"/>
                    </a:lnTo>
                    <a:lnTo>
                      <a:pt x="722" y="942"/>
                    </a:lnTo>
                    <a:lnTo>
                      <a:pt x="722" y="942"/>
                    </a:lnTo>
                    <a:lnTo>
                      <a:pt x="730" y="940"/>
                    </a:lnTo>
                    <a:lnTo>
                      <a:pt x="734" y="936"/>
                    </a:lnTo>
                    <a:lnTo>
                      <a:pt x="734" y="936"/>
                    </a:lnTo>
                    <a:lnTo>
                      <a:pt x="740" y="938"/>
                    </a:lnTo>
                    <a:lnTo>
                      <a:pt x="746" y="944"/>
                    </a:lnTo>
                    <a:lnTo>
                      <a:pt x="746" y="944"/>
                    </a:lnTo>
                    <a:lnTo>
                      <a:pt x="748" y="944"/>
                    </a:lnTo>
                    <a:lnTo>
                      <a:pt x="752" y="946"/>
                    </a:lnTo>
                    <a:lnTo>
                      <a:pt x="758" y="946"/>
                    </a:lnTo>
                    <a:lnTo>
                      <a:pt x="758" y="946"/>
                    </a:lnTo>
                    <a:lnTo>
                      <a:pt x="762" y="948"/>
                    </a:lnTo>
                    <a:lnTo>
                      <a:pt x="764" y="948"/>
                    </a:lnTo>
                    <a:lnTo>
                      <a:pt x="768" y="946"/>
                    </a:lnTo>
                    <a:lnTo>
                      <a:pt x="768" y="946"/>
                    </a:lnTo>
                    <a:lnTo>
                      <a:pt x="778" y="932"/>
                    </a:lnTo>
                    <a:lnTo>
                      <a:pt x="782" y="922"/>
                    </a:lnTo>
                    <a:lnTo>
                      <a:pt x="784" y="908"/>
                    </a:lnTo>
                    <a:lnTo>
                      <a:pt x="784" y="908"/>
                    </a:lnTo>
                    <a:lnTo>
                      <a:pt x="788" y="886"/>
                    </a:lnTo>
                    <a:lnTo>
                      <a:pt x="788" y="878"/>
                    </a:lnTo>
                    <a:lnTo>
                      <a:pt x="788" y="874"/>
                    </a:lnTo>
                    <a:lnTo>
                      <a:pt x="784" y="874"/>
                    </a:lnTo>
                    <a:lnTo>
                      <a:pt x="784" y="874"/>
                    </a:lnTo>
                    <a:close/>
                    <a:moveTo>
                      <a:pt x="270" y="894"/>
                    </a:moveTo>
                    <a:lnTo>
                      <a:pt x="270" y="894"/>
                    </a:lnTo>
                    <a:lnTo>
                      <a:pt x="264" y="916"/>
                    </a:lnTo>
                    <a:lnTo>
                      <a:pt x="258" y="936"/>
                    </a:lnTo>
                    <a:lnTo>
                      <a:pt x="258" y="936"/>
                    </a:lnTo>
                    <a:lnTo>
                      <a:pt x="256" y="940"/>
                    </a:lnTo>
                    <a:lnTo>
                      <a:pt x="254" y="944"/>
                    </a:lnTo>
                    <a:lnTo>
                      <a:pt x="248" y="948"/>
                    </a:lnTo>
                    <a:lnTo>
                      <a:pt x="238" y="952"/>
                    </a:lnTo>
                    <a:lnTo>
                      <a:pt x="238" y="952"/>
                    </a:lnTo>
                    <a:lnTo>
                      <a:pt x="240" y="942"/>
                    </a:lnTo>
                    <a:lnTo>
                      <a:pt x="240" y="916"/>
                    </a:lnTo>
                    <a:lnTo>
                      <a:pt x="240" y="916"/>
                    </a:lnTo>
                    <a:lnTo>
                      <a:pt x="238" y="904"/>
                    </a:lnTo>
                    <a:lnTo>
                      <a:pt x="234" y="896"/>
                    </a:lnTo>
                    <a:lnTo>
                      <a:pt x="228" y="892"/>
                    </a:lnTo>
                    <a:lnTo>
                      <a:pt x="218" y="888"/>
                    </a:lnTo>
                    <a:lnTo>
                      <a:pt x="218" y="888"/>
                    </a:lnTo>
                    <a:lnTo>
                      <a:pt x="206" y="886"/>
                    </a:lnTo>
                    <a:lnTo>
                      <a:pt x="190" y="886"/>
                    </a:lnTo>
                    <a:lnTo>
                      <a:pt x="190" y="886"/>
                    </a:lnTo>
                    <a:lnTo>
                      <a:pt x="190" y="884"/>
                    </a:lnTo>
                    <a:lnTo>
                      <a:pt x="190" y="884"/>
                    </a:lnTo>
                    <a:lnTo>
                      <a:pt x="190" y="870"/>
                    </a:lnTo>
                    <a:lnTo>
                      <a:pt x="194" y="854"/>
                    </a:lnTo>
                    <a:lnTo>
                      <a:pt x="194" y="854"/>
                    </a:lnTo>
                    <a:lnTo>
                      <a:pt x="202" y="854"/>
                    </a:lnTo>
                    <a:lnTo>
                      <a:pt x="212" y="854"/>
                    </a:lnTo>
                    <a:lnTo>
                      <a:pt x="212" y="854"/>
                    </a:lnTo>
                    <a:lnTo>
                      <a:pt x="214" y="844"/>
                    </a:lnTo>
                    <a:lnTo>
                      <a:pt x="218" y="834"/>
                    </a:lnTo>
                    <a:lnTo>
                      <a:pt x="218" y="834"/>
                    </a:lnTo>
                    <a:lnTo>
                      <a:pt x="210" y="832"/>
                    </a:lnTo>
                    <a:lnTo>
                      <a:pt x="210" y="832"/>
                    </a:lnTo>
                    <a:lnTo>
                      <a:pt x="232" y="728"/>
                    </a:lnTo>
                    <a:lnTo>
                      <a:pt x="244" y="676"/>
                    </a:lnTo>
                    <a:lnTo>
                      <a:pt x="258" y="626"/>
                    </a:lnTo>
                    <a:lnTo>
                      <a:pt x="258" y="626"/>
                    </a:lnTo>
                    <a:lnTo>
                      <a:pt x="258" y="628"/>
                    </a:lnTo>
                    <a:lnTo>
                      <a:pt x="258" y="628"/>
                    </a:lnTo>
                    <a:lnTo>
                      <a:pt x="264" y="646"/>
                    </a:lnTo>
                    <a:lnTo>
                      <a:pt x="266" y="656"/>
                    </a:lnTo>
                    <a:lnTo>
                      <a:pt x="268" y="674"/>
                    </a:lnTo>
                    <a:lnTo>
                      <a:pt x="268" y="674"/>
                    </a:lnTo>
                    <a:lnTo>
                      <a:pt x="270" y="708"/>
                    </a:lnTo>
                    <a:lnTo>
                      <a:pt x="272" y="738"/>
                    </a:lnTo>
                    <a:lnTo>
                      <a:pt x="272" y="738"/>
                    </a:lnTo>
                    <a:lnTo>
                      <a:pt x="274" y="760"/>
                    </a:lnTo>
                    <a:lnTo>
                      <a:pt x="270" y="780"/>
                    </a:lnTo>
                    <a:lnTo>
                      <a:pt x="270" y="780"/>
                    </a:lnTo>
                    <a:lnTo>
                      <a:pt x="266" y="800"/>
                    </a:lnTo>
                    <a:lnTo>
                      <a:pt x="264" y="810"/>
                    </a:lnTo>
                    <a:lnTo>
                      <a:pt x="266" y="826"/>
                    </a:lnTo>
                    <a:lnTo>
                      <a:pt x="266" y="826"/>
                    </a:lnTo>
                    <a:lnTo>
                      <a:pt x="270" y="852"/>
                    </a:lnTo>
                    <a:lnTo>
                      <a:pt x="272" y="860"/>
                    </a:lnTo>
                    <a:lnTo>
                      <a:pt x="274" y="868"/>
                    </a:lnTo>
                    <a:lnTo>
                      <a:pt x="274" y="868"/>
                    </a:lnTo>
                    <a:lnTo>
                      <a:pt x="276" y="874"/>
                    </a:lnTo>
                    <a:lnTo>
                      <a:pt x="276" y="878"/>
                    </a:lnTo>
                    <a:lnTo>
                      <a:pt x="270" y="894"/>
                    </a:lnTo>
                    <a:lnTo>
                      <a:pt x="270" y="894"/>
                    </a:lnTo>
                    <a:close/>
                    <a:moveTo>
                      <a:pt x="562" y="1584"/>
                    </a:moveTo>
                    <a:lnTo>
                      <a:pt x="562" y="1584"/>
                    </a:lnTo>
                    <a:lnTo>
                      <a:pt x="562" y="1586"/>
                    </a:lnTo>
                    <a:lnTo>
                      <a:pt x="562" y="1590"/>
                    </a:lnTo>
                    <a:lnTo>
                      <a:pt x="560" y="1592"/>
                    </a:lnTo>
                    <a:lnTo>
                      <a:pt x="562" y="1598"/>
                    </a:lnTo>
                    <a:lnTo>
                      <a:pt x="562" y="1598"/>
                    </a:lnTo>
                    <a:lnTo>
                      <a:pt x="564" y="1608"/>
                    </a:lnTo>
                    <a:lnTo>
                      <a:pt x="562" y="1610"/>
                    </a:lnTo>
                    <a:lnTo>
                      <a:pt x="560" y="1612"/>
                    </a:lnTo>
                    <a:lnTo>
                      <a:pt x="560" y="1612"/>
                    </a:lnTo>
                    <a:lnTo>
                      <a:pt x="558" y="1612"/>
                    </a:lnTo>
                    <a:lnTo>
                      <a:pt x="554" y="1610"/>
                    </a:lnTo>
                    <a:lnTo>
                      <a:pt x="548" y="1610"/>
                    </a:lnTo>
                    <a:lnTo>
                      <a:pt x="542" y="1610"/>
                    </a:lnTo>
                    <a:lnTo>
                      <a:pt x="542" y="1610"/>
                    </a:lnTo>
                    <a:lnTo>
                      <a:pt x="538" y="1614"/>
                    </a:lnTo>
                    <a:lnTo>
                      <a:pt x="536" y="1618"/>
                    </a:lnTo>
                    <a:lnTo>
                      <a:pt x="538" y="1630"/>
                    </a:lnTo>
                    <a:lnTo>
                      <a:pt x="538" y="1630"/>
                    </a:lnTo>
                    <a:lnTo>
                      <a:pt x="538" y="1634"/>
                    </a:lnTo>
                    <a:lnTo>
                      <a:pt x="534" y="1636"/>
                    </a:lnTo>
                    <a:lnTo>
                      <a:pt x="524" y="1642"/>
                    </a:lnTo>
                    <a:lnTo>
                      <a:pt x="524" y="1642"/>
                    </a:lnTo>
                    <a:lnTo>
                      <a:pt x="516" y="1648"/>
                    </a:lnTo>
                    <a:lnTo>
                      <a:pt x="500" y="1662"/>
                    </a:lnTo>
                    <a:lnTo>
                      <a:pt x="500" y="1662"/>
                    </a:lnTo>
                    <a:lnTo>
                      <a:pt x="484" y="1680"/>
                    </a:lnTo>
                    <a:lnTo>
                      <a:pt x="480" y="1688"/>
                    </a:lnTo>
                    <a:lnTo>
                      <a:pt x="480" y="1688"/>
                    </a:lnTo>
                    <a:lnTo>
                      <a:pt x="478" y="1676"/>
                    </a:lnTo>
                    <a:lnTo>
                      <a:pt x="480" y="1668"/>
                    </a:lnTo>
                    <a:lnTo>
                      <a:pt x="482" y="1660"/>
                    </a:lnTo>
                    <a:lnTo>
                      <a:pt x="482" y="1660"/>
                    </a:lnTo>
                    <a:lnTo>
                      <a:pt x="488" y="1646"/>
                    </a:lnTo>
                    <a:lnTo>
                      <a:pt x="496" y="1626"/>
                    </a:lnTo>
                    <a:lnTo>
                      <a:pt x="496" y="1626"/>
                    </a:lnTo>
                    <a:lnTo>
                      <a:pt x="498" y="1616"/>
                    </a:lnTo>
                    <a:lnTo>
                      <a:pt x="498" y="1606"/>
                    </a:lnTo>
                    <a:lnTo>
                      <a:pt x="498" y="1596"/>
                    </a:lnTo>
                    <a:lnTo>
                      <a:pt x="500" y="1580"/>
                    </a:lnTo>
                    <a:lnTo>
                      <a:pt x="500" y="1580"/>
                    </a:lnTo>
                    <a:lnTo>
                      <a:pt x="502" y="1548"/>
                    </a:lnTo>
                    <a:lnTo>
                      <a:pt x="504" y="1514"/>
                    </a:lnTo>
                    <a:lnTo>
                      <a:pt x="504" y="1514"/>
                    </a:lnTo>
                    <a:lnTo>
                      <a:pt x="514" y="1454"/>
                    </a:lnTo>
                    <a:lnTo>
                      <a:pt x="514" y="1454"/>
                    </a:lnTo>
                    <a:lnTo>
                      <a:pt x="518" y="1464"/>
                    </a:lnTo>
                    <a:lnTo>
                      <a:pt x="522" y="1474"/>
                    </a:lnTo>
                    <a:lnTo>
                      <a:pt x="526" y="1486"/>
                    </a:lnTo>
                    <a:lnTo>
                      <a:pt x="526" y="1486"/>
                    </a:lnTo>
                    <a:lnTo>
                      <a:pt x="528" y="1496"/>
                    </a:lnTo>
                    <a:lnTo>
                      <a:pt x="532" y="1502"/>
                    </a:lnTo>
                    <a:lnTo>
                      <a:pt x="536" y="1506"/>
                    </a:lnTo>
                    <a:lnTo>
                      <a:pt x="540" y="1510"/>
                    </a:lnTo>
                    <a:lnTo>
                      <a:pt x="540" y="1510"/>
                    </a:lnTo>
                    <a:lnTo>
                      <a:pt x="544" y="1522"/>
                    </a:lnTo>
                    <a:lnTo>
                      <a:pt x="548" y="1526"/>
                    </a:lnTo>
                    <a:lnTo>
                      <a:pt x="552" y="1530"/>
                    </a:lnTo>
                    <a:lnTo>
                      <a:pt x="552" y="1530"/>
                    </a:lnTo>
                    <a:lnTo>
                      <a:pt x="556" y="1532"/>
                    </a:lnTo>
                    <a:lnTo>
                      <a:pt x="558" y="1538"/>
                    </a:lnTo>
                    <a:lnTo>
                      <a:pt x="562" y="1552"/>
                    </a:lnTo>
                    <a:lnTo>
                      <a:pt x="562" y="1552"/>
                    </a:lnTo>
                    <a:lnTo>
                      <a:pt x="564" y="1562"/>
                    </a:lnTo>
                    <a:lnTo>
                      <a:pt x="564" y="1566"/>
                    </a:lnTo>
                    <a:lnTo>
                      <a:pt x="560" y="1568"/>
                    </a:lnTo>
                    <a:lnTo>
                      <a:pt x="560" y="1568"/>
                    </a:lnTo>
                    <a:lnTo>
                      <a:pt x="558" y="1570"/>
                    </a:lnTo>
                    <a:lnTo>
                      <a:pt x="556" y="1570"/>
                    </a:lnTo>
                    <a:lnTo>
                      <a:pt x="558" y="1576"/>
                    </a:lnTo>
                    <a:lnTo>
                      <a:pt x="562" y="1584"/>
                    </a:lnTo>
                    <a:lnTo>
                      <a:pt x="562" y="1584"/>
                    </a:lnTo>
                    <a:close/>
                    <a:moveTo>
                      <a:pt x="584" y="792"/>
                    </a:moveTo>
                    <a:lnTo>
                      <a:pt x="584" y="792"/>
                    </a:lnTo>
                    <a:lnTo>
                      <a:pt x="580" y="794"/>
                    </a:lnTo>
                    <a:lnTo>
                      <a:pt x="574" y="798"/>
                    </a:lnTo>
                    <a:lnTo>
                      <a:pt x="570" y="804"/>
                    </a:lnTo>
                    <a:lnTo>
                      <a:pt x="570" y="804"/>
                    </a:lnTo>
                    <a:lnTo>
                      <a:pt x="564" y="816"/>
                    </a:lnTo>
                    <a:lnTo>
                      <a:pt x="562" y="830"/>
                    </a:lnTo>
                    <a:lnTo>
                      <a:pt x="562" y="830"/>
                    </a:lnTo>
                    <a:lnTo>
                      <a:pt x="558" y="842"/>
                    </a:lnTo>
                    <a:lnTo>
                      <a:pt x="556" y="846"/>
                    </a:lnTo>
                    <a:lnTo>
                      <a:pt x="556" y="846"/>
                    </a:lnTo>
                    <a:lnTo>
                      <a:pt x="548" y="830"/>
                    </a:lnTo>
                    <a:lnTo>
                      <a:pt x="548" y="830"/>
                    </a:lnTo>
                    <a:lnTo>
                      <a:pt x="540" y="804"/>
                    </a:lnTo>
                    <a:lnTo>
                      <a:pt x="540" y="804"/>
                    </a:lnTo>
                    <a:lnTo>
                      <a:pt x="544" y="800"/>
                    </a:lnTo>
                    <a:lnTo>
                      <a:pt x="546" y="794"/>
                    </a:lnTo>
                    <a:lnTo>
                      <a:pt x="546" y="786"/>
                    </a:lnTo>
                    <a:lnTo>
                      <a:pt x="546" y="786"/>
                    </a:lnTo>
                    <a:lnTo>
                      <a:pt x="546" y="782"/>
                    </a:lnTo>
                    <a:lnTo>
                      <a:pt x="542" y="778"/>
                    </a:lnTo>
                    <a:lnTo>
                      <a:pt x="540" y="772"/>
                    </a:lnTo>
                    <a:lnTo>
                      <a:pt x="538" y="764"/>
                    </a:lnTo>
                    <a:lnTo>
                      <a:pt x="538" y="764"/>
                    </a:lnTo>
                    <a:lnTo>
                      <a:pt x="536" y="750"/>
                    </a:lnTo>
                    <a:lnTo>
                      <a:pt x="536" y="746"/>
                    </a:lnTo>
                    <a:lnTo>
                      <a:pt x="538" y="738"/>
                    </a:lnTo>
                    <a:lnTo>
                      <a:pt x="538" y="738"/>
                    </a:lnTo>
                    <a:lnTo>
                      <a:pt x="542" y="724"/>
                    </a:lnTo>
                    <a:lnTo>
                      <a:pt x="544" y="722"/>
                    </a:lnTo>
                    <a:lnTo>
                      <a:pt x="544" y="722"/>
                    </a:lnTo>
                    <a:lnTo>
                      <a:pt x="544" y="722"/>
                    </a:lnTo>
                    <a:lnTo>
                      <a:pt x="550" y="720"/>
                    </a:lnTo>
                    <a:lnTo>
                      <a:pt x="558" y="712"/>
                    </a:lnTo>
                    <a:lnTo>
                      <a:pt x="558" y="712"/>
                    </a:lnTo>
                    <a:lnTo>
                      <a:pt x="564" y="706"/>
                    </a:lnTo>
                    <a:lnTo>
                      <a:pt x="570" y="700"/>
                    </a:lnTo>
                    <a:lnTo>
                      <a:pt x="574" y="694"/>
                    </a:lnTo>
                    <a:lnTo>
                      <a:pt x="574" y="694"/>
                    </a:lnTo>
                    <a:lnTo>
                      <a:pt x="580" y="722"/>
                    </a:lnTo>
                    <a:lnTo>
                      <a:pt x="580" y="722"/>
                    </a:lnTo>
                    <a:lnTo>
                      <a:pt x="584" y="734"/>
                    </a:lnTo>
                    <a:lnTo>
                      <a:pt x="588" y="744"/>
                    </a:lnTo>
                    <a:lnTo>
                      <a:pt x="588" y="744"/>
                    </a:lnTo>
                    <a:lnTo>
                      <a:pt x="598" y="784"/>
                    </a:lnTo>
                    <a:lnTo>
                      <a:pt x="584" y="792"/>
                    </a:lnTo>
                    <a:close/>
                    <a:moveTo>
                      <a:pt x="610" y="760"/>
                    </a:moveTo>
                    <a:lnTo>
                      <a:pt x="610" y="760"/>
                    </a:lnTo>
                    <a:lnTo>
                      <a:pt x="602" y="742"/>
                    </a:lnTo>
                    <a:lnTo>
                      <a:pt x="602" y="742"/>
                    </a:lnTo>
                    <a:lnTo>
                      <a:pt x="602" y="734"/>
                    </a:lnTo>
                    <a:lnTo>
                      <a:pt x="602" y="724"/>
                    </a:lnTo>
                    <a:lnTo>
                      <a:pt x="602" y="724"/>
                    </a:lnTo>
                    <a:lnTo>
                      <a:pt x="596" y="712"/>
                    </a:lnTo>
                    <a:lnTo>
                      <a:pt x="590" y="694"/>
                    </a:lnTo>
                    <a:lnTo>
                      <a:pt x="590" y="694"/>
                    </a:lnTo>
                    <a:lnTo>
                      <a:pt x="586" y="682"/>
                    </a:lnTo>
                    <a:lnTo>
                      <a:pt x="588" y="680"/>
                    </a:lnTo>
                    <a:lnTo>
                      <a:pt x="588" y="680"/>
                    </a:lnTo>
                    <a:lnTo>
                      <a:pt x="592" y="672"/>
                    </a:lnTo>
                    <a:lnTo>
                      <a:pt x="596" y="662"/>
                    </a:lnTo>
                    <a:lnTo>
                      <a:pt x="596" y="662"/>
                    </a:lnTo>
                    <a:lnTo>
                      <a:pt x="602" y="650"/>
                    </a:lnTo>
                    <a:lnTo>
                      <a:pt x="602" y="650"/>
                    </a:lnTo>
                    <a:lnTo>
                      <a:pt x="606" y="682"/>
                    </a:lnTo>
                    <a:lnTo>
                      <a:pt x="606" y="682"/>
                    </a:lnTo>
                    <a:lnTo>
                      <a:pt x="610" y="728"/>
                    </a:lnTo>
                    <a:lnTo>
                      <a:pt x="610" y="728"/>
                    </a:lnTo>
                    <a:lnTo>
                      <a:pt x="610" y="750"/>
                    </a:lnTo>
                    <a:lnTo>
                      <a:pt x="610" y="760"/>
                    </a:lnTo>
                    <a:lnTo>
                      <a:pt x="610" y="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sp>
            <p:nvSpPr>
              <p:cNvPr id="23" name="Freeform 7"/>
              <p:cNvSpPr>
                <a:spLocks noEditPoints="1"/>
              </p:cNvSpPr>
              <p:nvPr/>
            </p:nvSpPr>
            <p:spPr bwMode="auto">
              <a:xfrm>
                <a:off x="1356603" y="2814067"/>
                <a:ext cx="209061" cy="389250"/>
              </a:xfrm>
              <a:custGeom>
                <a:avLst/>
                <a:gdLst>
                  <a:gd name="T0" fmla="*/ 820 w 840"/>
                  <a:gd name="T1" fmla="*/ 680 h 1564"/>
                  <a:gd name="T2" fmla="*/ 754 w 840"/>
                  <a:gd name="T3" fmla="*/ 614 h 1564"/>
                  <a:gd name="T4" fmla="*/ 710 w 840"/>
                  <a:gd name="T5" fmla="*/ 550 h 1564"/>
                  <a:gd name="T6" fmla="*/ 662 w 840"/>
                  <a:gd name="T7" fmla="*/ 442 h 1564"/>
                  <a:gd name="T8" fmla="*/ 566 w 840"/>
                  <a:gd name="T9" fmla="*/ 340 h 1564"/>
                  <a:gd name="T10" fmla="*/ 528 w 840"/>
                  <a:gd name="T11" fmla="*/ 248 h 1564"/>
                  <a:gd name="T12" fmla="*/ 568 w 840"/>
                  <a:gd name="T13" fmla="*/ 204 h 1564"/>
                  <a:gd name="T14" fmla="*/ 578 w 840"/>
                  <a:gd name="T15" fmla="*/ 146 h 1564"/>
                  <a:gd name="T16" fmla="*/ 542 w 840"/>
                  <a:gd name="T17" fmla="*/ 44 h 1564"/>
                  <a:gd name="T18" fmla="*/ 494 w 840"/>
                  <a:gd name="T19" fmla="*/ 18 h 1564"/>
                  <a:gd name="T20" fmla="*/ 442 w 840"/>
                  <a:gd name="T21" fmla="*/ 2 h 1564"/>
                  <a:gd name="T22" fmla="*/ 402 w 840"/>
                  <a:gd name="T23" fmla="*/ 26 h 1564"/>
                  <a:gd name="T24" fmla="*/ 364 w 840"/>
                  <a:gd name="T25" fmla="*/ 68 h 1564"/>
                  <a:gd name="T26" fmla="*/ 294 w 840"/>
                  <a:gd name="T27" fmla="*/ 118 h 1564"/>
                  <a:gd name="T28" fmla="*/ 346 w 840"/>
                  <a:gd name="T29" fmla="*/ 140 h 1564"/>
                  <a:gd name="T30" fmla="*/ 352 w 840"/>
                  <a:gd name="T31" fmla="*/ 248 h 1564"/>
                  <a:gd name="T32" fmla="*/ 212 w 840"/>
                  <a:gd name="T33" fmla="*/ 334 h 1564"/>
                  <a:gd name="T34" fmla="*/ 172 w 840"/>
                  <a:gd name="T35" fmla="*/ 386 h 1564"/>
                  <a:gd name="T36" fmla="*/ 212 w 840"/>
                  <a:gd name="T37" fmla="*/ 444 h 1564"/>
                  <a:gd name="T38" fmla="*/ 264 w 840"/>
                  <a:gd name="T39" fmla="*/ 476 h 1564"/>
                  <a:gd name="T40" fmla="*/ 240 w 840"/>
                  <a:gd name="T41" fmla="*/ 638 h 1564"/>
                  <a:gd name="T42" fmla="*/ 178 w 840"/>
                  <a:gd name="T43" fmla="*/ 814 h 1564"/>
                  <a:gd name="T44" fmla="*/ 234 w 840"/>
                  <a:gd name="T45" fmla="*/ 880 h 1564"/>
                  <a:gd name="T46" fmla="*/ 246 w 840"/>
                  <a:gd name="T47" fmla="*/ 974 h 1564"/>
                  <a:gd name="T48" fmla="*/ 300 w 840"/>
                  <a:gd name="T49" fmla="*/ 1092 h 1564"/>
                  <a:gd name="T50" fmla="*/ 266 w 840"/>
                  <a:gd name="T51" fmla="*/ 1136 h 1564"/>
                  <a:gd name="T52" fmla="*/ 150 w 840"/>
                  <a:gd name="T53" fmla="*/ 1226 h 1564"/>
                  <a:gd name="T54" fmla="*/ 84 w 840"/>
                  <a:gd name="T55" fmla="*/ 1268 h 1564"/>
                  <a:gd name="T56" fmla="*/ 18 w 840"/>
                  <a:gd name="T57" fmla="*/ 1298 h 1564"/>
                  <a:gd name="T58" fmla="*/ 34 w 840"/>
                  <a:gd name="T59" fmla="*/ 1446 h 1564"/>
                  <a:gd name="T60" fmla="*/ 122 w 840"/>
                  <a:gd name="T61" fmla="*/ 1540 h 1564"/>
                  <a:gd name="T62" fmla="*/ 128 w 840"/>
                  <a:gd name="T63" fmla="*/ 1484 h 1564"/>
                  <a:gd name="T64" fmla="*/ 132 w 840"/>
                  <a:gd name="T65" fmla="*/ 1424 h 1564"/>
                  <a:gd name="T66" fmla="*/ 152 w 840"/>
                  <a:gd name="T67" fmla="*/ 1394 h 1564"/>
                  <a:gd name="T68" fmla="*/ 166 w 840"/>
                  <a:gd name="T69" fmla="*/ 1374 h 1564"/>
                  <a:gd name="T70" fmla="*/ 208 w 840"/>
                  <a:gd name="T71" fmla="*/ 1342 h 1564"/>
                  <a:gd name="T72" fmla="*/ 350 w 840"/>
                  <a:gd name="T73" fmla="*/ 1248 h 1564"/>
                  <a:gd name="T74" fmla="*/ 338 w 840"/>
                  <a:gd name="T75" fmla="*/ 1368 h 1564"/>
                  <a:gd name="T76" fmla="*/ 336 w 840"/>
                  <a:gd name="T77" fmla="*/ 1418 h 1564"/>
                  <a:gd name="T78" fmla="*/ 324 w 840"/>
                  <a:gd name="T79" fmla="*/ 1480 h 1564"/>
                  <a:gd name="T80" fmla="*/ 334 w 840"/>
                  <a:gd name="T81" fmla="*/ 1540 h 1564"/>
                  <a:gd name="T82" fmla="*/ 544 w 840"/>
                  <a:gd name="T83" fmla="*/ 1562 h 1564"/>
                  <a:gd name="T84" fmla="*/ 572 w 840"/>
                  <a:gd name="T85" fmla="*/ 1528 h 1564"/>
                  <a:gd name="T86" fmla="*/ 498 w 840"/>
                  <a:gd name="T87" fmla="*/ 1476 h 1564"/>
                  <a:gd name="T88" fmla="*/ 474 w 840"/>
                  <a:gd name="T89" fmla="*/ 1438 h 1564"/>
                  <a:gd name="T90" fmla="*/ 476 w 840"/>
                  <a:gd name="T91" fmla="*/ 1422 h 1564"/>
                  <a:gd name="T92" fmla="*/ 452 w 840"/>
                  <a:gd name="T93" fmla="*/ 1376 h 1564"/>
                  <a:gd name="T94" fmla="*/ 504 w 840"/>
                  <a:gd name="T95" fmla="*/ 1314 h 1564"/>
                  <a:gd name="T96" fmla="*/ 506 w 840"/>
                  <a:gd name="T97" fmla="*/ 1154 h 1564"/>
                  <a:gd name="T98" fmla="*/ 502 w 840"/>
                  <a:gd name="T99" fmla="*/ 982 h 1564"/>
                  <a:gd name="T100" fmla="*/ 496 w 840"/>
                  <a:gd name="T101" fmla="*/ 922 h 1564"/>
                  <a:gd name="T102" fmla="*/ 514 w 840"/>
                  <a:gd name="T103" fmla="*/ 876 h 1564"/>
                  <a:gd name="T104" fmla="*/ 546 w 840"/>
                  <a:gd name="T105" fmla="*/ 668 h 1564"/>
                  <a:gd name="T106" fmla="*/ 578 w 840"/>
                  <a:gd name="T107" fmla="*/ 592 h 1564"/>
                  <a:gd name="T108" fmla="*/ 642 w 840"/>
                  <a:gd name="T109" fmla="*/ 634 h 1564"/>
                  <a:gd name="T110" fmla="*/ 754 w 840"/>
                  <a:gd name="T111" fmla="*/ 680 h 1564"/>
                  <a:gd name="T112" fmla="*/ 786 w 840"/>
                  <a:gd name="T113" fmla="*/ 728 h 1564"/>
                  <a:gd name="T114" fmla="*/ 800 w 840"/>
                  <a:gd name="T115" fmla="*/ 748 h 1564"/>
                  <a:gd name="T116" fmla="*/ 796 w 840"/>
                  <a:gd name="T117" fmla="*/ 776 h 1564"/>
                  <a:gd name="T118" fmla="*/ 840 w 840"/>
                  <a:gd name="T119" fmla="*/ 754 h 1564"/>
                  <a:gd name="T120" fmla="*/ 354 w 840"/>
                  <a:gd name="T121" fmla="*/ 316 h 1564"/>
                  <a:gd name="T122" fmla="*/ 372 w 840"/>
                  <a:gd name="T123" fmla="*/ 304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0" h="1564">
                    <a:moveTo>
                      <a:pt x="840" y="736"/>
                    </a:moveTo>
                    <a:lnTo>
                      <a:pt x="840" y="736"/>
                    </a:lnTo>
                    <a:lnTo>
                      <a:pt x="838" y="726"/>
                    </a:lnTo>
                    <a:lnTo>
                      <a:pt x="836" y="714"/>
                    </a:lnTo>
                    <a:lnTo>
                      <a:pt x="836" y="714"/>
                    </a:lnTo>
                    <a:lnTo>
                      <a:pt x="838" y="704"/>
                    </a:lnTo>
                    <a:lnTo>
                      <a:pt x="836" y="700"/>
                    </a:lnTo>
                    <a:lnTo>
                      <a:pt x="834" y="696"/>
                    </a:lnTo>
                    <a:lnTo>
                      <a:pt x="834" y="696"/>
                    </a:lnTo>
                    <a:lnTo>
                      <a:pt x="820" y="680"/>
                    </a:lnTo>
                    <a:lnTo>
                      <a:pt x="820" y="680"/>
                    </a:lnTo>
                    <a:lnTo>
                      <a:pt x="810" y="672"/>
                    </a:lnTo>
                    <a:lnTo>
                      <a:pt x="800" y="664"/>
                    </a:lnTo>
                    <a:lnTo>
                      <a:pt x="800" y="664"/>
                    </a:lnTo>
                    <a:lnTo>
                      <a:pt x="792" y="654"/>
                    </a:lnTo>
                    <a:lnTo>
                      <a:pt x="788" y="648"/>
                    </a:lnTo>
                    <a:lnTo>
                      <a:pt x="782" y="644"/>
                    </a:lnTo>
                    <a:lnTo>
                      <a:pt x="782" y="644"/>
                    </a:lnTo>
                    <a:lnTo>
                      <a:pt x="768" y="630"/>
                    </a:lnTo>
                    <a:lnTo>
                      <a:pt x="754" y="614"/>
                    </a:lnTo>
                    <a:lnTo>
                      <a:pt x="754" y="614"/>
                    </a:lnTo>
                    <a:lnTo>
                      <a:pt x="736" y="592"/>
                    </a:lnTo>
                    <a:lnTo>
                      <a:pt x="724" y="576"/>
                    </a:lnTo>
                    <a:lnTo>
                      <a:pt x="724" y="576"/>
                    </a:lnTo>
                    <a:lnTo>
                      <a:pt x="728" y="576"/>
                    </a:lnTo>
                    <a:lnTo>
                      <a:pt x="730" y="576"/>
                    </a:lnTo>
                    <a:lnTo>
                      <a:pt x="730" y="574"/>
                    </a:lnTo>
                    <a:lnTo>
                      <a:pt x="730" y="574"/>
                    </a:lnTo>
                    <a:lnTo>
                      <a:pt x="710" y="550"/>
                    </a:lnTo>
                    <a:lnTo>
                      <a:pt x="710" y="550"/>
                    </a:lnTo>
                    <a:lnTo>
                      <a:pt x="708" y="548"/>
                    </a:lnTo>
                    <a:lnTo>
                      <a:pt x="706" y="542"/>
                    </a:lnTo>
                    <a:lnTo>
                      <a:pt x="704" y="530"/>
                    </a:lnTo>
                    <a:lnTo>
                      <a:pt x="704" y="530"/>
                    </a:lnTo>
                    <a:lnTo>
                      <a:pt x="694" y="510"/>
                    </a:lnTo>
                    <a:lnTo>
                      <a:pt x="682" y="486"/>
                    </a:lnTo>
                    <a:lnTo>
                      <a:pt x="682" y="486"/>
                    </a:lnTo>
                    <a:lnTo>
                      <a:pt x="672" y="462"/>
                    </a:lnTo>
                    <a:lnTo>
                      <a:pt x="668" y="450"/>
                    </a:lnTo>
                    <a:lnTo>
                      <a:pt x="662" y="442"/>
                    </a:lnTo>
                    <a:lnTo>
                      <a:pt x="662" y="442"/>
                    </a:lnTo>
                    <a:lnTo>
                      <a:pt x="648" y="428"/>
                    </a:lnTo>
                    <a:lnTo>
                      <a:pt x="632" y="410"/>
                    </a:lnTo>
                    <a:lnTo>
                      <a:pt x="632" y="410"/>
                    </a:lnTo>
                    <a:lnTo>
                      <a:pt x="608" y="382"/>
                    </a:lnTo>
                    <a:lnTo>
                      <a:pt x="608" y="382"/>
                    </a:lnTo>
                    <a:lnTo>
                      <a:pt x="594" y="364"/>
                    </a:lnTo>
                    <a:lnTo>
                      <a:pt x="580" y="348"/>
                    </a:lnTo>
                    <a:lnTo>
                      <a:pt x="580" y="348"/>
                    </a:lnTo>
                    <a:lnTo>
                      <a:pt x="566" y="340"/>
                    </a:lnTo>
                    <a:lnTo>
                      <a:pt x="548" y="330"/>
                    </a:lnTo>
                    <a:lnTo>
                      <a:pt x="548" y="330"/>
                    </a:lnTo>
                    <a:lnTo>
                      <a:pt x="536" y="324"/>
                    </a:lnTo>
                    <a:lnTo>
                      <a:pt x="526" y="318"/>
                    </a:lnTo>
                    <a:lnTo>
                      <a:pt x="526" y="318"/>
                    </a:lnTo>
                    <a:lnTo>
                      <a:pt x="510" y="304"/>
                    </a:lnTo>
                    <a:lnTo>
                      <a:pt x="510" y="304"/>
                    </a:lnTo>
                    <a:lnTo>
                      <a:pt x="520" y="278"/>
                    </a:lnTo>
                    <a:lnTo>
                      <a:pt x="520" y="278"/>
                    </a:lnTo>
                    <a:lnTo>
                      <a:pt x="528" y="248"/>
                    </a:lnTo>
                    <a:lnTo>
                      <a:pt x="528" y="248"/>
                    </a:lnTo>
                    <a:lnTo>
                      <a:pt x="540" y="244"/>
                    </a:lnTo>
                    <a:lnTo>
                      <a:pt x="540" y="244"/>
                    </a:lnTo>
                    <a:lnTo>
                      <a:pt x="548" y="240"/>
                    </a:lnTo>
                    <a:lnTo>
                      <a:pt x="554" y="234"/>
                    </a:lnTo>
                    <a:lnTo>
                      <a:pt x="558" y="228"/>
                    </a:lnTo>
                    <a:lnTo>
                      <a:pt x="558" y="228"/>
                    </a:lnTo>
                    <a:lnTo>
                      <a:pt x="564" y="214"/>
                    </a:lnTo>
                    <a:lnTo>
                      <a:pt x="568" y="204"/>
                    </a:lnTo>
                    <a:lnTo>
                      <a:pt x="568" y="204"/>
                    </a:lnTo>
                    <a:lnTo>
                      <a:pt x="570" y="194"/>
                    </a:lnTo>
                    <a:lnTo>
                      <a:pt x="568" y="188"/>
                    </a:lnTo>
                    <a:lnTo>
                      <a:pt x="568" y="188"/>
                    </a:lnTo>
                    <a:lnTo>
                      <a:pt x="564" y="182"/>
                    </a:lnTo>
                    <a:lnTo>
                      <a:pt x="564" y="182"/>
                    </a:lnTo>
                    <a:lnTo>
                      <a:pt x="568" y="180"/>
                    </a:lnTo>
                    <a:lnTo>
                      <a:pt x="572" y="176"/>
                    </a:lnTo>
                    <a:lnTo>
                      <a:pt x="574" y="172"/>
                    </a:lnTo>
                    <a:lnTo>
                      <a:pt x="574" y="172"/>
                    </a:lnTo>
                    <a:lnTo>
                      <a:pt x="578" y="146"/>
                    </a:lnTo>
                    <a:lnTo>
                      <a:pt x="580" y="128"/>
                    </a:lnTo>
                    <a:lnTo>
                      <a:pt x="580" y="114"/>
                    </a:lnTo>
                    <a:lnTo>
                      <a:pt x="580" y="114"/>
                    </a:lnTo>
                    <a:lnTo>
                      <a:pt x="574" y="84"/>
                    </a:lnTo>
                    <a:lnTo>
                      <a:pt x="568" y="70"/>
                    </a:lnTo>
                    <a:lnTo>
                      <a:pt x="566" y="66"/>
                    </a:lnTo>
                    <a:lnTo>
                      <a:pt x="562" y="62"/>
                    </a:lnTo>
                    <a:lnTo>
                      <a:pt x="562" y="62"/>
                    </a:lnTo>
                    <a:lnTo>
                      <a:pt x="550" y="52"/>
                    </a:lnTo>
                    <a:lnTo>
                      <a:pt x="542" y="44"/>
                    </a:lnTo>
                    <a:lnTo>
                      <a:pt x="542" y="44"/>
                    </a:lnTo>
                    <a:lnTo>
                      <a:pt x="538" y="38"/>
                    </a:lnTo>
                    <a:lnTo>
                      <a:pt x="532" y="32"/>
                    </a:lnTo>
                    <a:lnTo>
                      <a:pt x="532" y="32"/>
                    </a:lnTo>
                    <a:lnTo>
                      <a:pt x="526" y="28"/>
                    </a:lnTo>
                    <a:lnTo>
                      <a:pt x="518" y="26"/>
                    </a:lnTo>
                    <a:lnTo>
                      <a:pt x="510" y="24"/>
                    </a:lnTo>
                    <a:lnTo>
                      <a:pt x="502" y="20"/>
                    </a:lnTo>
                    <a:lnTo>
                      <a:pt x="502" y="20"/>
                    </a:lnTo>
                    <a:lnTo>
                      <a:pt x="494" y="18"/>
                    </a:lnTo>
                    <a:lnTo>
                      <a:pt x="490" y="16"/>
                    </a:lnTo>
                    <a:lnTo>
                      <a:pt x="484" y="14"/>
                    </a:lnTo>
                    <a:lnTo>
                      <a:pt x="484" y="14"/>
                    </a:lnTo>
                    <a:lnTo>
                      <a:pt x="480" y="10"/>
                    </a:lnTo>
                    <a:lnTo>
                      <a:pt x="476" y="6"/>
                    </a:lnTo>
                    <a:lnTo>
                      <a:pt x="470" y="4"/>
                    </a:lnTo>
                    <a:lnTo>
                      <a:pt x="470" y="4"/>
                    </a:lnTo>
                    <a:lnTo>
                      <a:pt x="464" y="2"/>
                    </a:lnTo>
                    <a:lnTo>
                      <a:pt x="452" y="0"/>
                    </a:lnTo>
                    <a:lnTo>
                      <a:pt x="442" y="2"/>
                    </a:lnTo>
                    <a:lnTo>
                      <a:pt x="434" y="4"/>
                    </a:lnTo>
                    <a:lnTo>
                      <a:pt x="434" y="4"/>
                    </a:lnTo>
                    <a:lnTo>
                      <a:pt x="426" y="10"/>
                    </a:lnTo>
                    <a:lnTo>
                      <a:pt x="422" y="14"/>
                    </a:lnTo>
                    <a:lnTo>
                      <a:pt x="416" y="16"/>
                    </a:lnTo>
                    <a:lnTo>
                      <a:pt x="416" y="16"/>
                    </a:lnTo>
                    <a:lnTo>
                      <a:pt x="412" y="18"/>
                    </a:lnTo>
                    <a:lnTo>
                      <a:pt x="408" y="22"/>
                    </a:lnTo>
                    <a:lnTo>
                      <a:pt x="406" y="24"/>
                    </a:lnTo>
                    <a:lnTo>
                      <a:pt x="402" y="26"/>
                    </a:lnTo>
                    <a:lnTo>
                      <a:pt x="402" y="26"/>
                    </a:lnTo>
                    <a:lnTo>
                      <a:pt x="394" y="30"/>
                    </a:lnTo>
                    <a:lnTo>
                      <a:pt x="388" y="32"/>
                    </a:lnTo>
                    <a:lnTo>
                      <a:pt x="382" y="36"/>
                    </a:lnTo>
                    <a:lnTo>
                      <a:pt x="382" y="36"/>
                    </a:lnTo>
                    <a:lnTo>
                      <a:pt x="372" y="44"/>
                    </a:lnTo>
                    <a:lnTo>
                      <a:pt x="368" y="50"/>
                    </a:lnTo>
                    <a:lnTo>
                      <a:pt x="366" y="56"/>
                    </a:lnTo>
                    <a:lnTo>
                      <a:pt x="366" y="56"/>
                    </a:lnTo>
                    <a:lnTo>
                      <a:pt x="364" y="68"/>
                    </a:lnTo>
                    <a:lnTo>
                      <a:pt x="362" y="72"/>
                    </a:lnTo>
                    <a:lnTo>
                      <a:pt x="354" y="78"/>
                    </a:lnTo>
                    <a:lnTo>
                      <a:pt x="354" y="78"/>
                    </a:lnTo>
                    <a:lnTo>
                      <a:pt x="346" y="82"/>
                    </a:lnTo>
                    <a:lnTo>
                      <a:pt x="324" y="92"/>
                    </a:lnTo>
                    <a:lnTo>
                      <a:pt x="324" y="92"/>
                    </a:lnTo>
                    <a:lnTo>
                      <a:pt x="312" y="98"/>
                    </a:lnTo>
                    <a:lnTo>
                      <a:pt x="300" y="106"/>
                    </a:lnTo>
                    <a:lnTo>
                      <a:pt x="294" y="114"/>
                    </a:lnTo>
                    <a:lnTo>
                      <a:pt x="294" y="118"/>
                    </a:lnTo>
                    <a:lnTo>
                      <a:pt x="296" y="120"/>
                    </a:lnTo>
                    <a:lnTo>
                      <a:pt x="296" y="120"/>
                    </a:lnTo>
                    <a:lnTo>
                      <a:pt x="308" y="122"/>
                    </a:lnTo>
                    <a:lnTo>
                      <a:pt x="322" y="122"/>
                    </a:lnTo>
                    <a:lnTo>
                      <a:pt x="340" y="120"/>
                    </a:lnTo>
                    <a:lnTo>
                      <a:pt x="340" y="120"/>
                    </a:lnTo>
                    <a:lnTo>
                      <a:pt x="342" y="126"/>
                    </a:lnTo>
                    <a:lnTo>
                      <a:pt x="346" y="132"/>
                    </a:lnTo>
                    <a:lnTo>
                      <a:pt x="346" y="140"/>
                    </a:lnTo>
                    <a:lnTo>
                      <a:pt x="346" y="140"/>
                    </a:lnTo>
                    <a:lnTo>
                      <a:pt x="346" y="156"/>
                    </a:lnTo>
                    <a:lnTo>
                      <a:pt x="348" y="168"/>
                    </a:lnTo>
                    <a:lnTo>
                      <a:pt x="348" y="168"/>
                    </a:lnTo>
                    <a:lnTo>
                      <a:pt x="348" y="182"/>
                    </a:lnTo>
                    <a:lnTo>
                      <a:pt x="348" y="204"/>
                    </a:lnTo>
                    <a:lnTo>
                      <a:pt x="348" y="204"/>
                    </a:lnTo>
                    <a:lnTo>
                      <a:pt x="348" y="218"/>
                    </a:lnTo>
                    <a:lnTo>
                      <a:pt x="350" y="232"/>
                    </a:lnTo>
                    <a:lnTo>
                      <a:pt x="352" y="248"/>
                    </a:lnTo>
                    <a:lnTo>
                      <a:pt x="352" y="248"/>
                    </a:lnTo>
                    <a:lnTo>
                      <a:pt x="344" y="254"/>
                    </a:lnTo>
                    <a:lnTo>
                      <a:pt x="328" y="264"/>
                    </a:lnTo>
                    <a:lnTo>
                      <a:pt x="328" y="264"/>
                    </a:lnTo>
                    <a:lnTo>
                      <a:pt x="296" y="286"/>
                    </a:lnTo>
                    <a:lnTo>
                      <a:pt x="256" y="310"/>
                    </a:lnTo>
                    <a:lnTo>
                      <a:pt x="256" y="310"/>
                    </a:lnTo>
                    <a:lnTo>
                      <a:pt x="230" y="324"/>
                    </a:lnTo>
                    <a:lnTo>
                      <a:pt x="220" y="330"/>
                    </a:lnTo>
                    <a:lnTo>
                      <a:pt x="212" y="334"/>
                    </a:lnTo>
                    <a:lnTo>
                      <a:pt x="212" y="334"/>
                    </a:lnTo>
                    <a:lnTo>
                      <a:pt x="200" y="336"/>
                    </a:lnTo>
                    <a:lnTo>
                      <a:pt x="196" y="338"/>
                    </a:lnTo>
                    <a:lnTo>
                      <a:pt x="192" y="344"/>
                    </a:lnTo>
                    <a:lnTo>
                      <a:pt x="192" y="344"/>
                    </a:lnTo>
                    <a:lnTo>
                      <a:pt x="190" y="356"/>
                    </a:lnTo>
                    <a:lnTo>
                      <a:pt x="188" y="362"/>
                    </a:lnTo>
                    <a:lnTo>
                      <a:pt x="184" y="368"/>
                    </a:lnTo>
                    <a:lnTo>
                      <a:pt x="184" y="368"/>
                    </a:lnTo>
                    <a:lnTo>
                      <a:pt x="178" y="376"/>
                    </a:lnTo>
                    <a:lnTo>
                      <a:pt x="172" y="386"/>
                    </a:lnTo>
                    <a:lnTo>
                      <a:pt x="170" y="396"/>
                    </a:lnTo>
                    <a:lnTo>
                      <a:pt x="172" y="402"/>
                    </a:lnTo>
                    <a:lnTo>
                      <a:pt x="172" y="406"/>
                    </a:lnTo>
                    <a:lnTo>
                      <a:pt x="172" y="406"/>
                    </a:lnTo>
                    <a:lnTo>
                      <a:pt x="180" y="424"/>
                    </a:lnTo>
                    <a:lnTo>
                      <a:pt x="186" y="432"/>
                    </a:lnTo>
                    <a:lnTo>
                      <a:pt x="192" y="438"/>
                    </a:lnTo>
                    <a:lnTo>
                      <a:pt x="192" y="438"/>
                    </a:lnTo>
                    <a:lnTo>
                      <a:pt x="202" y="442"/>
                    </a:lnTo>
                    <a:lnTo>
                      <a:pt x="212" y="444"/>
                    </a:lnTo>
                    <a:lnTo>
                      <a:pt x="232" y="446"/>
                    </a:lnTo>
                    <a:lnTo>
                      <a:pt x="232" y="446"/>
                    </a:lnTo>
                    <a:lnTo>
                      <a:pt x="240" y="446"/>
                    </a:lnTo>
                    <a:lnTo>
                      <a:pt x="244" y="446"/>
                    </a:lnTo>
                    <a:lnTo>
                      <a:pt x="248" y="450"/>
                    </a:lnTo>
                    <a:lnTo>
                      <a:pt x="254" y="454"/>
                    </a:lnTo>
                    <a:lnTo>
                      <a:pt x="254" y="454"/>
                    </a:lnTo>
                    <a:lnTo>
                      <a:pt x="258" y="462"/>
                    </a:lnTo>
                    <a:lnTo>
                      <a:pt x="262" y="470"/>
                    </a:lnTo>
                    <a:lnTo>
                      <a:pt x="264" y="476"/>
                    </a:lnTo>
                    <a:lnTo>
                      <a:pt x="268" y="482"/>
                    </a:lnTo>
                    <a:lnTo>
                      <a:pt x="268" y="482"/>
                    </a:lnTo>
                    <a:lnTo>
                      <a:pt x="274" y="486"/>
                    </a:lnTo>
                    <a:lnTo>
                      <a:pt x="278" y="492"/>
                    </a:lnTo>
                    <a:lnTo>
                      <a:pt x="280" y="500"/>
                    </a:lnTo>
                    <a:lnTo>
                      <a:pt x="278" y="510"/>
                    </a:lnTo>
                    <a:lnTo>
                      <a:pt x="278" y="510"/>
                    </a:lnTo>
                    <a:lnTo>
                      <a:pt x="262" y="568"/>
                    </a:lnTo>
                    <a:lnTo>
                      <a:pt x="250" y="608"/>
                    </a:lnTo>
                    <a:lnTo>
                      <a:pt x="240" y="638"/>
                    </a:lnTo>
                    <a:lnTo>
                      <a:pt x="240" y="638"/>
                    </a:lnTo>
                    <a:lnTo>
                      <a:pt x="226" y="680"/>
                    </a:lnTo>
                    <a:lnTo>
                      <a:pt x="208" y="722"/>
                    </a:lnTo>
                    <a:lnTo>
                      <a:pt x="208" y="722"/>
                    </a:lnTo>
                    <a:lnTo>
                      <a:pt x="200" y="744"/>
                    </a:lnTo>
                    <a:lnTo>
                      <a:pt x="192" y="766"/>
                    </a:lnTo>
                    <a:lnTo>
                      <a:pt x="180" y="800"/>
                    </a:lnTo>
                    <a:lnTo>
                      <a:pt x="180" y="800"/>
                    </a:lnTo>
                    <a:lnTo>
                      <a:pt x="178" y="810"/>
                    </a:lnTo>
                    <a:lnTo>
                      <a:pt x="178" y="814"/>
                    </a:lnTo>
                    <a:lnTo>
                      <a:pt x="182" y="818"/>
                    </a:lnTo>
                    <a:lnTo>
                      <a:pt x="192" y="824"/>
                    </a:lnTo>
                    <a:lnTo>
                      <a:pt x="192" y="824"/>
                    </a:lnTo>
                    <a:lnTo>
                      <a:pt x="230" y="842"/>
                    </a:lnTo>
                    <a:lnTo>
                      <a:pt x="230" y="842"/>
                    </a:lnTo>
                    <a:lnTo>
                      <a:pt x="232" y="846"/>
                    </a:lnTo>
                    <a:lnTo>
                      <a:pt x="234" y="852"/>
                    </a:lnTo>
                    <a:lnTo>
                      <a:pt x="234" y="862"/>
                    </a:lnTo>
                    <a:lnTo>
                      <a:pt x="234" y="862"/>
                    </a:lnTo>
                    <a:lnTo>
                      <a:pt x="234" y="880"/>
                    </a:lnTo>
                    <a:lnTo>
                      <a:pt x="232" y="886"/>
                    </a:lnTo>
                    <a:lnTo>
                      <a:pt x="230" y="894"/>
                    </a:lnTo>
                    <a:lnTo>
                      <a:pt x="230" y="894"/>
                    </a:lnTo>
                    <a:lnTo>
                      <a:pt x="228" y="900"/>
                    </a:lnTo>
                    <a:lnTo>
                      <a:pt x="226" y="908"/>
                    </a:lnTo>
                    <a:lnTo>
                      <a:pt x="228" y="918"/>
                    </a:lnTo>
                    <a:lnTo>
                      <a:pt x="232" y="932"/>
                    </a:lnTo>
                    <a:lnTo>
                      <a:pt x="232" y="932"/>
                    </a:lnTo>
                    <a:lnTo>
                      <a:pt x="240" y="962"/>
                    </a:lnTo>
                    <a:lnTo>
                      <a:pt x="246" y="974"/>
                    </a:lnTo>
                    <a:lnTo>
                      <a:pt x="254" y="988"/>
                    </a:lnTo>
                    <a:lnTo>
                      <a:pt x="254" y="988"/>
                    </a:lnTo>
                    <a:lnTo>
                      <a:pt x="272" y="1022"/>
                    </a:lnTo>
                    <a:lnTo>
                      <a:pt x="288" y="1052"/>
                    </a:lnTo>
                    <a:lnTo>
                      <a:pt x="288" y="1052"/>
                    </a:lnTo>
                    <a:lnTo>
                      <a:pt x="294" y="1066"/>
                    </a:lnTo>
                    <a:lnTo>
                      <a:pt x="302" y="1078"/>
                    </a:lnTo>
                    <a:lnTo>
                      <a:pt x="310" y="1090"/>
                    </a:lnTo>
                    <a:lnTo>
                      <a:pt x="310" y="1090"/>
                    </a:lnTo>
                    <a:lnTo>
                      <a:pt x="300" y="1092"/>
                    </a:lnTo>
                    <a:lnTo>
                      <a:pt x="290" y="1096"/>
                    </a:lnTo>
                    <a:lnTo>
                      <a:pt x="286" y="1100"/>
                    </a:lnTo>
                    <a:lnTo>
                      <a:pt x="284" y="1104"/>
                    </a:lnTo>
                    <a:lnTo>
                      <a:pt x="284" y="1104"/>
                    </a:lnTo>
                    <a:lnTo>
                      <a:pt x="280" y="1114"/>
                    </a:lnTo>
                    <a:lnTo>
                      <a:pt x="278" y="1122"/>
                    </a:lnTo>
                    <a:lnTo>
                      <a:pt x="276" y="1128"/>
                    </a:lnTo>
                    <a:lnTo>
                      <a:pt x="272" y="1132"/>
                    </a:lnTo>
                    <a:lnTo>
                      <a:pt x="272" y="1132"/>
                    </a:lnTo>
                    <a:lnTo>
                      <a:pt x="266" y="1136"/>
                    </a:lnTo>
                    <a:lnTo>
                      <a:pt x="260" y="1142"/>
                    </a:lnTo>
                    <a:lnTo>
                      <a:pt x="246" y="1158"/>
                    </a:lnTo>
                    <a:lnTo>
                      <a:pt x="246" y="1158"/>
                    </a:lnTo>
                    <a:lnTo>
                      <a:pt x="238" y="1166"/>
                    </a:lnTo>
                    <a:lnTo>
                      <a:pt x="230" y="1174"/>
                    </a:lnTo>
                    <a:lnTo>
                      <a:pt x="200" y="1192"/>
                    </a:lnTo>
                    <a:lnTo>
                      <a:pt x="200" y="1192"/>
                    </a:lnTo>
                    <a:lnTo>
                      <a:pt x="168" y="1210"/>
                    </a:lnTo>
                    <a:lnTo>
                      <a:pt x="158" y="1216"/>
                    </a:lnTo>
                    <a:lnTo>
                      <a:pt x="150" y="1226"/>
                    </a:lnTo>
                    <a:lnTo>
                      <a:pt x="150" y="1226"/>
                    </a:lnTo>
                    <a:lnTo>
                      <a:pt x="142" y="1238"/>
                    </a:lnTo>
                    <a:lnTo>
                      <a:pt x="136" y="1248"/>
                    </a:lnTo>
                    <a:lnTo>
                      <a:pt x="132" y="1256"/>
                    </a:lnTo>
                    <a:lnTo>
                      <a:pt x="128" y="1260"/>
                    </a:lnTo>
                    <a:lnTo>
                      <a:pt x="126" y="1262"/>
                    </a:lnTo>
                    <a:lnTo>
                      <a:pt x="126" y="1262"/>
                    </a:lnTo>
                    <a:lnTo>
                      <a:pt x="106" y="1266"/>
                    </a:lnTo>
                    <a:lnTo>
                      <a:pt x="84" y="1268"/>
                    </a:lnTo>
                    <a:lnTo>
                      <a:pt x="84" y="1268"/>
                    </a:lnTo>
                    <a:lnTo>
                      <a:pt x="74" y="1268"/>
                    </a:lnTo>
                    <a:lnTo>
                      <a:pt x="66" y="1270"/>
                    </a:lnTo>
                    <a:lnTo>
                      <a:pt x="60" y="1274"/>
                    </a:lnTo>
                    <a:lnTo>
                      <a:pt x="52" y="1278"/>
                    </a:lnTo>
                    <a:lnTo>
                      <a:pt x="52" y="1278"/>
                    </a:lnTo>
                    <a:lnTo>
                      <a:pt x="32" y="1294"/>
                    </a:lnTo>
                    <a:lnTo>
                      <a:pt x="32" y="1294"/>
                    </a:lnTo>
                    <a:lnTo>
                      <a:pt x="30" y="1296"/>
                    </a:lnTo>
                    <a:lnTo>
                      <a:pt x="18" y="1298"/>
                    </a:lnTo>
                    <a:lnTo>
                      <a:pt x="18" y="1298"/>
                    </a:lnTo>
                    <a:lnTo>
                      <a:pt x="10" y="1298"/>
                    </a:lnTo>
                    <a:lnTo>
                      <a:pt x="4" y="1302"/>
                    </a:lnTo>
                    <a:lnTo>
                      <a:pt x="2" y="1308"/>
                    </a:lnTo>
                    <a:lnTo>
                      <a:pt x="0" y="1316"/>
                    </a:lnTo>
                    <a:lnTo>
                      <a:pt x="0" y="1316"/>
                    </a:lnTo>
                    <a:lnTo>
                      <a:pt x="4" y="1332"/>
                    </a:lnTo>
                    <a:lnTo>
                      <a:pt x="12" y="1362"/>
                    </a:lnTo>
                    <a:lnTo>
                      <a:pt x="26" y="1422"/>
                    </a:lnTo>
                    <a:lnTo>
                      <a:pt x="26" y="1422"/>
                    </a:lnTo>
                    <a:lnTo>
                      <a:pt x="34" y="1446"/>
                    </a:lnTo>
                    <a:lnTo>
                      <a:pt x="44" y="1470"/>
                    </a:lnTo>
                    <a:lnTo>
                      <a:pt x="54" y="1490"/>
                    </a:lnTo>
                    <a:lnTo>
                      <a:pt x="66" y="1506"/>
                    </a:lnTo>
                    <a:lnTo>
                      <a:pt x="66" y="1506"/>
                    </a:lnTo>
                    <a:lnTo>
                      <a:pt x="80" y="1518"/>
                    </a:lnTo>
                    <a:lnTo>
                      <a:pt x="94" y="1528"/>
                    </a:lnTo>
                    <a:lnTo>
                      <a:pt x="110" y="1536"/>
                    </a:lnTo>
                    <a:lnTo>
                      <a:pt x="120" y="1540"/>
                    </a:lnTo>
                    <a:lnTo>
                      <a:pt x="120" y="1540"/>
                    </a:lnTo>
                    <a:lnTo>
                      <a:pt x="122" y="1540"/>
                    </a:lnTo>
                    <a:lnTo>
                      <a:pt x="126" y="1538"/>
                    </a:lnTo>
                    <a:lnTo>
                      <a:pt x="132" y="1534"/>
                    </a:lnTo>
                    <a:lnTo>
                      <a:pt x="138" y="1528"/>
                    </a:lnTo>
                    <a:lnTo>
                      <a:pt x="138" y="1528"/>
                    </a:lnTo>
                    <a:lnTo>
                      <a:pt x="140" y="1520"/>
                    </a:lnTo>
                    <a:lnTo>
                      <a:pt x="140" y="1510"/>
                    </a:lnTo>
                    <a:lnTo>
                      <a:pt x="138" y="1502"/>
                    </a:lnTo>
                    <a:lnTo>
                      <a:pt x="138" y="1502"/>
                    </a:lnTo>
                    <a:lnTo>
                      <a:pt x="134" y="1492"/>
                    </a:lnTo>
                    <a:lnTo>
                      <a:pt x="128" y="1484"/>
                    </a:lnTo>
                    <a:lnTo>
                      <a:pt x="122" y="1478"/>
                    </a:lnTo>
                    <a:lnTo>
                      <a:pt x="122" y="1478"/>
                    </a:lnTo>
                    <a:lnTo>
                      <a:pt x="124" y="1474"/>
                    </a:lnTo>
                    <a:lnTo>
                      <a:pt x="124" y="1466"/>
                    </a:lnTo>
                    <a:lnTo>
                      <a:pt x="124" y="1466"/>
                    </a:lnTo>
                    <a:lnTo>
                      <a:pt x="124" y="1450"/>
                    </a:lnTo>
                    <a:lnTo>
                      <a:pt x="126" y="1434"/>
                    </a:lnTo>
                    <a:lnTo>
                      <a:pt x="126" y="1434"/>
                    </a:lnTo>
                    <a:lnTo>
                      <a:pt x="128" y="1428"/>
                    </a:lnTo>
                    <a:lnTo>
                      <a:pt x="132" y="1424"/>
                    </a:lnTo>
                    <a:lnTo>
                      <a:pt x="136" y="1418"/>
                    </a:lnTo>
                    <a:lnTo>
                      <a:pt x="136" y="1412"/>
                    </a:lnTo>
                    <a:lnTo>
                      <a:pt x="136" y="1412"/>
                    </a:lnTo>
                    <a:lnTo>
                      <a:pt x="136" y="1408"/>
                    </a:lnTo>
                    <a:lnTo>
                      <a:pt x="136" y="1404"/>
                    </a:lnTo>
                    <a:lnTo>
                      <a:pt x="138" y="1400"/>
                    </a:lnTo>
                    <a:lnTo>
                      <a:pt x="138" y="1400"/>
                    </a:lnTo>
                    <a:lnTo>
                      <a:pt x="142" y="1398"/>
                    </a:lnTo>
                    <a:lnTo>
                      <a:pt x="148" y="1396"/>
                    </a:lnTo>
                    <a:lnTo>
                      <a:pt x="152" y="1394"/>
                    </a:lnTo>
                    <a:lnTo>
                      <a:pt x="152" y="1394"/>
                    </a:lnTo>
                    <a:lnTo>
                      <a:pt x="154" y="1390"/>
                    </a:lnTo>
                    <a:lnTo>
                      <a:pt x="154" y="1386"/>
                    </a:lnTo>
                    <a:lnTo>
                      <a:pt x="150" y="1376"/>
                    </a:lnTo>
                    <a:lnTo>
                      <a:pt x="150" y="1376"/>
                    </a:lnTo>
                    <a:lnTo>
                      <a:pt x="150" y="1370"/>
                    </a:lnTo>
                    <a:lnTo>
                      <a:pt x="152" y="1370"/>
                    </a:lnTo>
                    <a:lnTo>
                      <a:pt x="160" y="1372"/>
                    </a:lnTo>
                    <a:lnTo>
                      <a:pt x="160" y="1372"/>
                    </a:lnTo>
                    <a:lnTo>
                      <a:pt x="166" y="1374"/>
                    </a:lnTo>
                    <a:lnTo>
                      <a:pt x="174" y="1376"/>
                    </a:lnTo>
                    <a:lnTo>
                      <a:pt x="178" y="1376"/>
                    </a:lnTo>
                    <a:lnTo>
                      <a:pt x="182" y="1374"/>
                    </a:lnTo>
                    <a:lnTo>
                      <a:pt x="184" y="1372"/>
                    </a:lnTo>
                    <a:lnTo>
                      <a:pt x="184" y="1368"/>
                    </a:lnTo>
                    <a:lnTo>
                      <a:pt x="184" y="1368"/>
                    </a:lnTo>
                    <a:lnTo>
                      <a:pt x="186" y="1362"/>
                    </a:lnTo>
                    <a:lnTo>
                      <a:pt x="188" y="1358"/>
                    </a:lnTo>
                    <a:lnTo>
                      <a:pt x="196" y="1350"/>
                    </a:lnTo>
                    <a:lnTo>
                      <a:pt x="208" y="1342"/>
                    </a:lnTo>
                    <a:lnTo>
                      <a:pt x="220" y="1338"/>
                    </a:lnTo>
                    <a:lnTo>
                      <a:pt x="220" y="1338"/>
                    </a:lnTo>
                    <a:lnTo>
                      <a:pt x="260" y="1324"/>
                    </a:lnTo>
                    <a:lnTo>
                      <a:pt x="282" y="1312"/>
                    </a:lnTo>
                    <a:lnTo>
                      <a:pt x="302" y="1302"/>
                    </a:lnTo>
                    <a:lnTo>
                      <a:pt x="302" y="1302"/>
                    </a:lnTo>
                    <a:lnTo>
                      <a:pt x="316" y="1286"/>
                    </a:lnTo>
                    <a:lnTo>
                      <a:pt x="334" y="1268"/>
                    </a:lnTo>
                    <a:lnTo>
                      <a:pt x="350" y="1248"/>
                    </a:lnTo>
                    <a:lnTo>
                      <a:pt x="350" y="1248"/>
                    </a:lnTo>
                    <a:lnTo>
                      <a:pt x="354" y="1262"/>
                    </a:lnTo>
                    <a:lnTo>
                      <a:pt x="356" y="1292"/>
                    </a:lnTo>
                    <a:lnTo>
                      <a:pt x="356" y="1292"/>
                    </a:lnTo>
                    <a:lnTo>
                      <a:pt x="354" y="1322"/>
                    </a:lnTo>
                    <a:lnTo>
                      <a:pt x="354" y="1334"/>
                    </a:lnTo>
                    <a:lnTo>
                      <a:pt x="350" y="1342"/>
                    </a:lnTo>
                    <a:lnTo>
                      <a:pt x="350" y="1342"/>
                    </a:lnTo>
                    <a:lnTo>
                      <a:pt x="340" y="1358"/>
                    </a:lnTo>
                    <a:lnTo>
                      <a:pt x="338" y="1364"/>
                    </a:lnTo>
                    <a:lnTo>
                      <a:pt x="338" y="1368"/>
                    </a:lnTo>
                    <a:lnTo>
                      <a:pt x="338" y="1372"/>
                    </a:lnTo>
                    <a:lnTo>
                      <a:pt x="338" y="1372"/>
                    </a:lnTo>
                    <a:lnTo>
                      <a:pt x="342" y="1378"/>
                    </a:lnTo>
                    <a:lnTo>
                      <a:pt x="342" y="1384"/>
                    </a:lnTo>
                    <a:lnTo>
                      <a:pt x="340" y="1388"/>
                    </a:lnTo>
                    <a:lnTo>
                      <a:pt x="338" y="1394"/>
                    </a:lnTo>
                    <a:lnTo>
                      <a:pt x="338" y="1394"/>
                    </a:lnTo>
                    <a:lnTo>
                      <a:pt x="334" y="1400"/>
                    </a:lnTo>
                    <a:lnTo>
                      <a:pt x="334" y="1404"/>
                    </a:lnTo>
                    <a:lnTo>
                      <a:pt x="336" y="1418"/>
                    </a:lnTo>
                    <a:lnTo>
                      <a:pt x="336" y="1418"/>
                    </a:lnTo>
                    <a:lnTo>
                      <a:pt x="338" y="1424"/>
                    </a:lnTo>
                    <a:lnTo>
                      <a:pt x="338" y="1430"/>
                    </a:lnTo>
                    <a:lnTo>
                      <a:pt x="336" y="1436"/>
                    </a:lnTo>
                    <a:lnTo>
                      <a:pt x="332" y="1444"/>
                    </a:lnTo>
                    <a:lnTo>
                      <a:pt x="332" y="1444"/>
                    </a:lnTo>
                    <a:lnTo>
                      <a:pt x="326" y="1454"/>
                    </a:lnTo>
                    <a:lnTo>
                      <a:pt x="322" y="1464"/>
                    </a:lnTo>
                    <a:lnTo>
                      <a:pt x="322" y="1472"/>
                    </a:lnTo>
                    <a:lnTo>
                      <a:pt x="324" y="1480"/>
                    </a:lnTo>
                    <a:lnTo>
                      <a:pt x="324" y="1480"/>
                    </a:lnTo>
                    <a:lnTo>
                      <a:pt x="332" y="1490"/>
                    </a:lnTo>
                    <a:lnTo>
                      <a:pt x="334" y="1496"/>
                    </a:lnTo>
                    <a:lnTo>
                      <a:pt x="334" y="1502"/>
                    </a:lnTo>
                    <a:lnTo>
                      <a:pt x="334" y="1502"/>
                    </a:lnTo>
                    <a:lnTo>
                      <a:pt x="332" y="1510"/>
                    </a:lnTo>
                    <a:lnTo>
                      <a:pt x="330" y="1520"/>
                    </a:lnTo>
                    <a:lnTo>
                      <a:pt x="330" y="1532"/>
                    </a:lnTo>
                    <a:lnTo>
                      <a:pt x="332" y="1536"/>
                    </a:lnTo>
                    <a:lnTo>
                      <a:pt x="334" y="1540"/>
                    </a:lnTo>
                    <a:lnTo>
                      <a:pt x="334" y="1540"/>
                    </a:lnTo>
                    <a:lnTo>
                      <a:pt x="340" y="1542"/>
                    </a:lnTo>
                    <a:lnTo>
                      <a:pt x="350" y="1546"/>
                    </a:lnTo>
                    <a:lnTo>
                      <a:pt x="382" y="1554"/>
                    </a:lnTo>
                    <a:lnTo>
                      <a:pt x="418" y="1562"/>
                    </a:lnTo>
                    <a:lnTo>
                      <a:pt x="452" y="1564"/>
                    </a:lnTo>
                    <a:lnTo>
                      <a:pt x="452" y="1564"/>
                    </a:lnTo>
                    <a:lnTo>
                      <a:pt x="510" y="1564"/>
                    </a:lnTo>
                    <a:lnTo>
                      <a:pt x="534" y="1564"/>
                    </a:lnTo>
                    <a:lnTo>
                      <a:pt x="544" y="1562"/>
                    </a:lnTo>
                    <a:lnTo>
                      <a:pt x="552" y="1560"/>
                    </a:lnTo>
                    <a:lnTo>
                      <a:pt x="552" y="1560"/>
                    </a:lnTo>
                    <a:lnTo>
                      <a:pt x="562" y="1556"/>
                    </a:lnTo>
                    <a:lnTo>
                      <a:pt x="570" y="1552"/>
                    </a:lnTo>
                    <a:lnTo>
                      <a:pt x="576" y="1546"/>
                    </a:lnTo>
                    <a:lnTo>
                      <a:pt x="578" y="1542"/>
                    </a:lnTo>
                    <a:lnTo>
                      <a:pt x="578" y="1542"/>
                    </a:lnTo>
                    <a:lnTo>
                      <a:pt x="576" y="1536"/>
                    </a:lnTo>
                    <a:lnTo>
                      <a:pt x="576" y="1532"/>
                    </a:lnTo>
                    <a:lnTo>
                      <a:pt x="572" y="1528"/>
                    </a:lnTo>
                    <a:lnTo>
                      <a:pt x="572" y="1528"/>
                    </a:lnTo>
                    <a:lnTo>
                      <a:pt x="568" y="1524"/>
                    </a:lnTo>
                    <a:lnTo>
                      <a:pt x="562" y="1518"/>
                    </a:lnTo>
                    <a:lnTo>
                      <a:pt x="554" y="1512"/>
                    </a:lnTo>
                    <a:lnTo>
                      <a:pt x="554" y="1512"/>
                    </a:lnTo>
                    <a:lnTo>
                      <a:pt x="534" y="1502"/>
                    </a:lnTo>
                    <a:lnTo>
                      <a:pt x="520" y="1496"/>
                    </a:lnTo>
                    <a:lnTo>
                      <a:pt x="520" y="1496"/>
                    </a:lnTo>
                    <a:lnTo>
                      <a:pt x="506" y="1484"/>
                    </a:lnTo>
                    <a:lnTo>
                      <a:pt x="498" y="1476"/>
                    </a:lnTo>
                    <a:lnTo>
                      <a:pt x="490" y="1472"/>
                    </a:lnTo>
                    <a:lnTo>
                      <a:pt x="490" y="1472"/>
                    </a:lnTo>
                    <a:lnTo>
                      <a:pt x="490" y="1470"/>
                    </a:lnTo>
                    <a:lnTo>
                      <a:pt x="488" y="1466"/>
                    </a:lnTo>
                    <a:lnTo>
                      <a:pt x="484" y="1460"/>
                    </a:lnTo>
                    <a:lnTo>
                      <a:pt x="484" y="1460"/>
                    </a:lnTo>
                    <a:lnTo>
                      <a:pt x="472" y="1446"/>
                    </a:lnTo>
                    <a:lnTo>
                      <a:pt x="472" y="1446"/>
                    </a:lnTo>
                    <a:lnTo>
                      <a:pt x="472" y="1442"/>
                    </a:lnTo>
                    <a:lnTo>
                      <a:pt x="474" y="1438"/>
                    </a:lnTo>
                    <a:lnTo>
                      <a:pt x="472" y="1432"/>
                    </a:lnTo>
                    <a:lnTo>
                      <a:pt x="472" y="1432"/>
                    </a:lnTo>
                    <a:lnTo>
                      <a:pt x="470" y="1428"/>
                    </a:lnTo>
                    <a:lnTo>
                      <a:pt x="468" y="1424"/>
                    </a:lnTo>
                    <a:lnTo>
                      <a:pt x="464" y="1422"/>
                    </a:lnTo>
                    <a:lnTo>
                      <a:pt x="464" y="1422"/>
                    </a:lnTo>
                    <a:lnTo>
                      <a:pt x="466" y="1424"/>
                    </a:lnTo>
                    <a:lnTo>
                      <a:pt x="472" y="1424"/>
                    </a:lnTo>
                    <a:lnTo>
                      <a:pt x="474" y="1424"/>
                    </a:lnTo>
                    <a:lnTo>
                      <a:pt x="476" y="1422"/>
                    </a:lnTo>
                    <a:lnTo>
                      <a:pt x="476" y="1418"/>
                    </a:lnTo>
                    <a:lnTo>
                      <a:pt x="476" y="1412"/>
                    </a:lnTo>
                    <a:lnTo>
                      <a:pt x="476" y="1412"/>
                    </a:lnTo>
                    <a:lnTo>
                      <a:pt x="474" y="1402"/>
                    </a:lnTo>
                    <a:lnTo>
                      <a:pt x="470" y="1394"/>
                    </a:lnTo>
                    <a:lnTo>
                      <a:pt x="464" y="1390"/>
                    </a:lnTo>
                    <a:lnTo>
                      <a:pt x="458" y="1386"/>
                    </a:lnTo>
                    <a:lnTo>
                      <a:pt x="458" y="1386"/>
                    </a:lnTo>
                    <a:lnTo>
                      <a:pt x="454" y="1382"/>
                    </a:lnTo>
                    <a:lnTo>
                      <a:pt x="452" y="1376"/>
                    </a:lnTo>
                    <a:lnTo>
                      <a:pt x="456" y="1370"/>
                    </a:lnTo>
                    <a:lnTo>
                      <a:pt x="464" y="1362"/>
                    </a:lnTo>
                    <a:lnTo>
                      <a:pt x="464" y="1362"/>
                    </a:lnTo>
                    <a:lnTo>
                      <a:pt x="476" y="1356"/>
                    </a:lnTo>
                    <a:lnTo>
                      <a:pt x="486" y="1350"/>
                    </a:lnTo>
                    <a:lnTo>
                      <a:pt x="490" y="1344"/>
                    </a:lnTo>
                    <a:lnTo>
                      <a:pt x="496" y="1338"/>
                    </a:lnTo>
                    <a:lnTo>
                      <a:pt x="500" y="1328"/>
                    </a:lnTo>
                    <a:lnTo>
                      <a:pt x="504" y="1314"/>
                    </a:lnTo>
                    <a:lnTo>
                      <a:pt x="504" y="1314"/>
                    </a:lnTo>
                    <a:lnTo>
                      <a:pt x="508" y="1290"/>
                    </a:lnTo>
                    <a:lnTo>
                      <a:pt x="510" y="1276"/>
                    </a:lnTo>
                    <a:lnTo>
                      <a:pt x="510" y="1264"/>
                    </a:lnTo>
                    <a:lnTo>
                      <a:pt x="508" y="1250"/>
                    </a:lnTo>
                    <a:lnTo>
                      <a:pt x="508" y="1250"/>
                    </a:lnTo>
                    <a:lnTo>
                      <a:pt x="500" y="1222"/>
                    </a:lnTo>
                    <a:lnTo>
                      <a:pt x="498" y="1210"/>
                    </a:lnTo>
                    <a:lnTo>
                      <a:pt x="498" y="1198"/>
                    </a:lnTo>
                    <a:lnTo>
                      <a:pt x="498" y="1198"/>
                    </a:lnTo>
                    <a:lnTo>
                      <a:pt x="506" y="1154"/>
                    </a:lnTo>
                    <a:lnTo>
                      <a:pt x="512" y="1100"/>
                    </a:lnTo>
                    <a:lnTo>
                      <a:pt x="512" y="1100"/>
                    </a:lnTo>
                    <a:lnTo>
                      <a:pt x="512" y="1080"/>
                    </a:lnTo>
                    <a:lnTo>
                      <a:pt x="510" y="1064"/>
                    </a:lnTo>
                    <a:lnTo>
                      <a:pt x="506" y="1048"/>
                    </a:lnTo>
                    <a:lnTo>
                      <a:pt x="504" y="1028"/>
                    </a:lnTo>
                    <a:lnTo>
                      <a:pt x="504" y="1028"/>
                    </a:lnTo>
                    <a:lnTo>
                      <a:pt x="506" y="1008"/>
                    </a:lnTo>
                    <a:lnTo>
                      <a:pt x="504" y="994"/>
                    </a:lnTo>
                    <a:lnTo>
                      <a:pt x="502" y="982"/>
                    </a:lnTo>
                    <a:lnTo>
                      <a:pt x="498" y="974"/>
                    </a:lnTo>
                    <a:lnTo>
                      <a:pt x="498" y="974"/>
                    </a:lnTo>
                    <a:lnTo>
                      <a:pt x="482" y="956"/>
                    </a:lnTo>
                    <a:lnTo>
                      <a:pt x="482" y="956"/>
                    </a:lnTo>
                    <a:lnTo>
                      <a:pt x="484" y="958"/>
                    </a:lnTo>
                    <a:lnTo>
                      <a:pt x="486" y="958"/>
                    </a:lnTo>
                    <a:lnTo>
                      <a:pt x="490" y="952"/>
                    </a:lnTo>
                    <a:lnTo>
                      <a:pt x="494" y="942"/>
                    </a:lnTo>
                    <a:lnTo>
                      <a:pt x="494" y="942"/>
                    </a:lnTo>
                    <a:lnTo>
                      <a:pt x="496" y="922"/>
                    </a:lnTo>
                    <a:lnTo>
                      <a:pt x="496" y="900"/>
                    </a:lnTo>
                    <a:lnTo>
                      <a:pt x="494" y="878"/>
                    </a:lnTo>
                    <a:lnTo>
                      <a:pt x="494" y="878"/>
                    </a:lnTo>
                    <a:lnTo>
                      <a:pt x="500" y="886"/>
                    </a:lnTo>
                    <a:lnTo>
                      <a:pt x="504" y="890"/>
                    </a:lnTo>
                    <a:lnTo>
                      <a:pt x="506" y="890"/>
                    </a:lnTo>
                    <a:lnTo>
                      <a:pt x="510" y="890"/>
                    </a:lnTo>
                    <a:lnTo>
                      <a:pt x="510" y="890"/>
                    </a:lnTo>
                    <a:lnTo>
                      <a:pt x="514" y="884"/>
                    </a:lnTo>
                    <a:lnTo>
                      <a:pt x="514" y="876"/>
                    </a:lnTo>
                    <a:lnTo>
                      <a:pt x="518" y="844"/>
                    </a:lnTo>
                    <a:lnTo>
                      <a:pt x="518" y="844"/>
                    </a:lnTo>
                    <a:lnTo>
                      <a:pt x="520" y="806"/>
                    </a:lnTo>
                    <a:lnTo>
                      <a:pt x="522" y="784"/>
                    </a:lnTo>
                    <a:lnTo>
                      <a:pt x="526" y="754"/>
                    </a:lnTo>
                    <a:lnTo>
                      <a:pt x="526" y="754"/>
                    </a:lnTo>
                    <a:lnTo>
                      <a:pt x="532" y="726"/>
                    </a:lnTo>
                    <a:lnTo>
                      <a:pt x="538" y="702"/>
                    </a:lnTo>
                    <a:lnTo>
                      <a:pt x="544" y="684"/>
                    </a:lnTo>
                    <a:lnTo>
                      <a:pt x="546" y="668"/>
                    </a:lnTo>
                    <a:lnTo>
                      <a:pt x="546" y="668"/>
                    </a:lnTo>
                    <a:lnTo>
                      <a:pt x="550" y="640"/>
                    </a:lnTo>
                    <a:lnTo>
                      <a:pt x="554" y="610"/>
                    </a:lnTo>
                    <a:lnTo>
                      <a:pt x="554" y="610"/>
                    </a:lnTo>
                    <a:lnTo>
                      <a:pt x="564" y="562"/>
                    </a:lnTo>
                    <a:lnTo>
                      <a:pt x="564" y="562"/>
                    </a:lnTo>
                    <a:lnTo>
                      <a:pt x="564" y="566"/>
                    </a:lnTo>
                    <a:lnTo>
                      <a:pt x="566" y="572"/>
                    </a:lnTo>
                    <a:lnTo>
                      <a:pt x="570" y="582"/>
                    </a:lnTo>
                    <a:lnTo>
                      <a:pt x="578" y="592"/>
                    </a:lnTo>
                    <a:lnTo>
                      <a:pt x="578" y="592"/>
                    </a:lnTo>
                    <a:lnTo>
                      <a:pt x="596" y="612"/>
                    </a:lnTo>
                    <a:lnTo>
                      <a:pt x="604" y="618"/>
                    </a:lnTo>
                    <a:lnTo>
                      <a:pt x="612" y="622"/>
                    </a:lnTo>
                    <a:lnTo>
                      <a:pt x="612" y="622"/>
                    </a:lnTo>
                    <a:lnTo>
                      <a:pt x="626" y="630"/>
                    </a:lnTo>
                    <a:lnTo>
                      <a:pt x="630" y="634"/>
                    </a:lnTo>
                    <a:lnTo>
                      <a:pt x="636" y="636"/>
                    </a:lnTo>
                    <a:lnTo>
                      <a:pt x="636" y="636"/>
                    </a:lnTo>
                    <a:lnTo>
                      <a:pt x="642" y="634"/>
                    </a:lnTo>
                    <a:lnTo>
                      <a:pt x="650" y="630"/>
                    </a:lnTo>
                    <a:lnTo>
                      <a:pt x="656" y="622"/>
                    </a:lnTo>
                    <a:lnTo>
                      <a:pt x="656" y="622"/>
                    </a:lnTo>
                    <a:lnTo>
                      <a:pt x="670" y="632"/>
                    </a:lnTo>
                    <a:lnTo>
                      <a:pt x="686" y="642"/>
                    </a:lnTo>
                    <a:lnTo>
                      <a:pt x="706" y="652"/>
                    </a:lnTo>
                    <a:lnTo>
                      <a:pt x="706" y="652"/>
                    </a:lnTo>
                    <a:lnTo>
                      <a:pt x="726" y="662"/>
                    </a:lnTo>
                    <a:lnTo>
                      <a:pt x="740" y="670"/>
                    </a:lnTo>
                    <a:lnTo>
                      <a:pt x="754" y="680"/>
                    </a:lnTo>
                    <a:lnTo>
                      <a:pt x="754" y="680"/>
                    </a:lnTo>
                    <a:lnTo>
                      <a:pt x="754" y="686"/>
                    </a:lnTo>
                    <a:lnTo>
                      <a:pt x="758" y="692"/>
                    </a:lnTo>
                    <a:lnTo>
                      <a:pt x="762" y="700"/>
                    </a:lnTo>
                    <a:lnTo>
                      <a:pt x="762" y="700"/>
                    </a:lnTo>
                    <a:lnTo>
                      <a:pt x="774" y="712"/>
                    </a:lnTo>
                    <a:lnTo>
                      <a:pt x="780" y="722"/>
                    </a:lnTo>
                    <a:lnTo>
                      <a:pt x="780" y="722"/>
                    </a:lnTo>
                    <a:lnTo>
                      <a:pt x="782" y="726"/>
                    </a:lnTo>
                    <a:lnTo>
                      <a:pt x="786" y="728"/>
                    </a:lnTo>
                    <a:lnTo>
                      <a:pt x="790" y="730"/>
                    </a:lnTo>
                    <a:lnTo>
                      <a:pt x="790" y="730"/>
                    </a:lnTo>
                    <a:lnTo>
                      <a:pt x="796" y="728"/>
                    </a:lnTo>
                    <a:lnTo>
                      <a:pt x="796" y="728"/>
                    </a:lnTo>
                    <a:lnTo>
                      <a:pt x="794" y="732"/>
                    </a:lnTo>
                    <a:lnTo>
                      <a:pt x="794" y="736"/>
                    </a:lnTo>
                    <a:lnTo>
                      <a:pt x="794" y="740"/>
                    </a:lnTo>
                    <a:lnTo>
                      <a:pt x="794" y="740"/>
                    </a:lnTo>
                    <a:lnTo>
                      <a:pt x="796" y="746"/>
                    </a:lnTo>
                    <a:lnTo>
                      <a:pt x="800" y="748"/>
                    </a:lnTo>
                    <a:lnTo>
                      <a:pt x="800" y="748"/>
                    </a:lnTo>
                    <a:lnTo>
                      <a:pt x="796" y="750"/>
                    </a:lnTo>
                    <a:lnTo>
                      <a:pt x="792" y="758"/>
                    </a:lnTo>
                    <a:lnTo>
                      <a:pt x="792" y="758"/>
                    </a:lnTo>
                    <a:lnTo>
                      <a:pt x="792" y="764"/>
                    </a:lnTo>
                    <a:lnTo>
                      <a:pt x="794" y="768"/>
                    </a:lnTo>
                    <a:lnTo>
                      <a:pt x="794" y="768"/>
                    </a:lnTo>
                    <a:lnTo>
                      <a:pt x="796" y="770"/>
                    </a:lnTo>
                    <a:lnTo>
                      <a:pt x="796" y="774"/>
                    </a:lnTo>
                    <a:lnTo>
                      <a:pt x="796" y="776"/>
                    </a:lnTo>
                    <a:lnTo>
                      <a:pt x="798" y="778"/>
                    </a:lnTo>
                    <a:lnTo>
                      <a:pt x="798" y="778"/>
                    </a:lnTo>
                    <a:lnTo>
                      <a:pt x="802" y="780"/>
                    </a:lnTo>
                    <a:lnTo>
                      <a:pt x="806" y="778"/>
                    </a:lnTo>
                    <a:lnTo>
                      <a:pt x="814" y="776"/>
                    </a:lnTo>
                    <a:lnTo>
                      <a:pt x="814" y="776"/>
                    </a:lnTo>
                    <a:lnTo>
                      <a:pt x="820" y="772"/>
                    </a:lnTo>
                    <a:lnTo>
                      <a:pt x="826" y="768"/>
                    </a:lnTo>
                    <a:lnTo>
                      <a:pt x="826" y="768"/>
                    </a:lnTo>
                    <a:lnTo>
                      <a:pt x="840" y="754"/>
                    </a:lnTo>
                    <a:lnTo>
                      <a:pt x="840" y="754"/>
                    </a:lnTo>
                    <a:lnTo>
                      <a:pt x="840" y="746"/>
                    </a:lnTo>
                    <a:lnTo>
                      <a:pt x="840" y="736"/>
                    </a:lnTo>
                    <a:lnTo>
                      <a:pt x="840" y="736"/>
                    </a:lnTo>
                    <a:close/>
                    <a:moveTo>
                      <a:pt x="370" y="316"/>
                    </a:moveTo>
                    <a:lnTo>
                      <a:pt x="370" y="316"/>
                    </a:lnTo>
                    <a:lnTo>
                      <a:pt x="364" y="320"/>
                    </a:lnTo>
                    <a:lnTo>
                      <a:pt x="356" y="318"/>
                    </a:lnTo>
                    <a:lnTo>
                      <a:pt x="356" y="318"/>
                    </a:lnTo>
                    <a:lnTo>
                      <a:pt x="354" y="316"/>
                    </a:lnTo>
                    <a:lnTo>
                      <a:pt x="352" y="318"/>
                    </a:lnTo>
                    <a:lnTo>
                      <a:pt x="352" y="318"/>
                    </a:lnTo>
                    <a:lnTo>
                      <a:pt x="346" y="322"/>
                    </a:lnTo>
                    <a:lnTo>
                      <a:pt x="346" y="322"/>
                    </a:lnTo>
                    <a:lnTo>
                      <a:pt x="348" y="320"/>
                    </a:lnTo>
                    <a:lnTo>
                      <a:pt x="352" y="318"/>
                    </a:lnTo>
                    <a:lnTo>
                      <a:pt x="352" y="318"/>
                    </a:lnTo>
                    <a:lnTo>
                      <a:pt x="362" y="310"/>
                    </a:lnTo>
                    <a:lnTo>
                      <a:pt x="372" y="304"/>
                    </a:lnTo>
                    <a:lnTo>
                      <a:pt x="372" y="304"/>
                    </a:lnTo>
                    <a:lnTo>
                      <a:pt x="376" y="302"/>
                    </a:lnTo>
                    <a:lnTo>
                      <a:pt x="378" y="304"/>
                    </a:lnTo>
                    <a:lnTo>
                      <a:pt x="380" y="306"/>
                    </a:lnTo>
                    <a:lnTo>
                      <a:pt x="380" y="306"/>
                    </a:lnTo>
                    <a:lnTo>
                      <a:pt x="370" y="316"/>
                    </a:lnTo>
                    <a:lnTo>
                      <a:pt x="370"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grpSp>
      </p:grpSp>
      <p:cxnSp>
        <p:nvCxnSpPr>
          <p:cNvPr id="14" name="직선 연결선 13"/>
          <p:cNvCxnSpPr/>
          <p:nvPr/>
        </p:nvCxnSpPr>
        <p:spPr>
          <a:xfrm flipV="1">
            <a:off x="960664" y="2454123"/>
            <a:ext cx="10807351" cy="23371"/>
          </a:xfrm>
          <a:prstGeom prst="line">
            <a:avLst/>
          </a:prstGeom>
          <a:ln w="38100" cap="sq">
            <a:gradFill flip="none" rotWithShape="1">
              <a:gsLst>
                <a:gs pos="58000">
                  <a:srgbClr val="EC9609"/>
                </a:gs>
                <a:gs pos="21000">
                  <a:schemeClr val="accent1">
                    <a:lumMod val="5000"/>
                    <a:lumOff val="95000"/>
                    <a:alpha val="80000"/>
                  </a:schemeClr>
                </a:gs>
                <a:gs pos="82000">
                  <a:srgbClr val="C60023"/>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DAE2E5B-0023-47AC-A4FA-CB2F9AE87A58}"/>
              </a:ext>
            </a:extLst>
          </p:cNvPr>
          <p:cNvSpPr/>
          <p:nvPr/>
        </p:nvSpPr>
        <p:spPr>
          <a:xfrm>
            <a:off x="68536" y="65832"/>
            <a:ext cx="12072664" cy="6741368"/>
          </a:xfrm>
          <a:prstGeom prst="rect">
            <a:avLst/>
          </a:prstGeom>
          <a:noFill/>
          <a:ln w="38100">
            <a:solidFill>
              <a:srgbClr val="93C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p>
        </p:txBody>
      </p:sp>
    </p:spTree>
    <p:extLst>
      <p:ext uri="{BB962C8B-B14F-4D97-AF65-F5344CB8AC3E}">
        <p14:creationId xmlns:p14="http://schemas.microsoft.com/office/powerpoint/2010/main" val="96708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9822F2FF-4AE7-29E8-8227-50FAB472460E}"/>
              </a:ext>
            </a:extLst>
          </p:cNvPr>
          <p:cNvPicPr>
            <a:picLocks noChangeAspect="1"/>
          </p:cNvPicPr>
          <p:nvPr/>
        </p:nvPicPr>
        <p:blipFill>
          <a:blip r:embed="rId2"/>
          <a:stretch>
            <a:fillRect/>
          </a:stretch>
        </p:blipFill>
        <p:spPr>
          <a:xfrm>
            <a:off x="5375920" y="3733179"/>
            <a:ext cx="6219562" cy="2072085"/>
          </a:xfrm>
          <a:prstGeom prst="rect">
            <a:avLst/>
          </a:prstGeom>
        </p:spPr>
      </p:pic>
      <p:sp>
        <p:nvSpPr>
          <p:cNvPr id="16" name="TextBox 15">
            <a:extLst>
              <a:ext uri="{FF2B5EF4-FFF2-40B4-BE49-F238E27FC236}">
                <a16:creationId xmlns:a16="http://schemas.microsoft.com/office/drawing/2014/main" id="{251789D0-91CF-42CC-9905-55DE7D0EBAE7}"/>
              </a:ext>
            </a:extLst>
          </p:cNvPr>
          <p:cNvSpPr txBox="1"/>
          <p:nvPr/>
        </p:nvSpPr>
        <p:spPr>
          <a:xfrm>
            <a:off x="479376" y="294096"/>
            <a:ext cx="3751668"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1. ESG</a:t>
            </a:r>
            <a:r>
              <a:rPr lang="ko-KR" altLang="en-US" dirty="0"/>
              <a:t>의 개념</a:t>
            </a:r>
          </a:p>
        </p:txBody>
      </p:sp>
      <p:pic>
        <p:nvPicPr>
          <p:cNvPr id="3" name="그림 2">
            <a:extLst>
              <a:ext uri="{FF2B5EF4-FFF2-40B4-BE49-F238E27FC236}">
                <a16:creationId xmlns:a16="http://schemas.microsoft.com/office/drawing/2014/main" id="{FDEC442A-A690-C73C-5260-1B707578376D}"/>
              </a:ext>
            </a:extLst>
          </p:cNvPr>
          <p:cNvPicPr>
            <a:picLocks noChangeAspect="1"/>
          </p:cNvPicPr>
          <p:nvPr/>
        </p:nvPicPr>
        <p:blipFill rotWithShape="1">
          <a:blip r:embed="rId3"/>
          <a:srcRect t="22831" b="35722"/>
          <a:stretch/>
        </p:blipFill>
        <p:spPr>
          <a:xfrm>
            <a:off x="1707294" y="1442390"/>
            <a:ext cx="8777411" cy="2016224"/>
          </a:xfrm>
          <a:prstGeom prst="rect">
            <a:avLst/>
          </a:prstGeom>
        </p:spPr>
      </p:pic>
      <p:sp>
        <p:nvSpPr>
          <p:cNvPr id="4" name="TextBox 3">
            <a:extLst>
              <a:ext uri="{FF2B5EF4-FFF2-40B4-BE49-F238E27FC236}">
                <a16:creationId xmlns:a16="http://schemas.microsoft.com/office/drawing/2014/main" id="{C7785116-A556-BE9C-0A89-84DDACEC9632}"/>
              </a:ext>
            </a:extLst>
          </p:cNvPr>
          <p:cNvSpPr txBox="1"/>
          <p:nvPr/>
        </p:nvSpPr>
        <p:spPr>
          <a:xfrm>
            <a:off x="3431704" y="2850705"/>
            <a:ext cx="4104456" cy="369332"/>
          </a:xfrm>
          <a:prstGeom prst="rect">
            <a:avLst/>
          </a:prstGeom>
          <a:noFill/>
        </p:spPr>
        <p:txBody>
          <a:bodyPr wrap="square" rtlCol="0">
            <a:spAutoFit/>
          </a:bodyPr>
          <a:lstStyle/>
          <a:p>
            <a:r>
              <a:rPr lang="en-US" altLang="ko-KR" dirty="0"/>
              <a:t>What is ESG management?</a:t>
            </a:r>
            <a:endParaRPr lang="ko-KR" altLang="en-US" dirty="0"/>
          </a:p>
        </p:txBody>
      </p:sp>
      <p:sp>
        <p:nvSpPr>
          <p:cNvPr id="6" name="TextBox 5">
            <a:extLst>
              <a:ext uri="{FF2B5EF4-FFF2-40B4-BE49-F238E27FC236}">
                <a16:creationId xmlns:a16="http://schemas.microsoft.com/office/drawing/2014/main" id="{C5552041-F0BF-E03D-40D6-B0F923A63B62}"/>
              </a:ext>
            </a:extLst>
          </p:cNvPr>
          <p:cNvSpPr txBox="1"/>
          <p:nvPr/>
        </p:nvSpPr>
        <p:spPr>
          <a:xfrm>
            <a:off x="839416" y="3429000"/>
            <a:ext cx="4104456" cy="2862322"/>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a:t>
            </a:r>
          </a:p>
          <a:p>
            <a:r>
              <a:rPr lang="en-US" altLang="ko-KR" dirty="0">
                <a:latin typeface="경기천년바탕 Regular" panose="02020503020101020101" pitchFamily="18" charset="-127"/>
                <a:ea typeface="경기천년바탕 Regular" panose="02020503020101020101" pitchFamily="18" charset="-127"/>
              </a:rPr>
              <a:t>In recent years, it has become clear that environmental, social, and governance (ESG) considerations are a major topic in the investment industry. ESG management is a strategy for how companies can responsibly manage these three factors in their operations, supply chain management, and investments. </a:t>
            </a:r>
            <a:endParaRPr lang="ko-KR" altLang="en-US" dirty="0">
              <a:latin typeface="경기천년바탕 Regular" panose="02020503020101020101" pitchFamily="18" charset="-127"/>
              <a:ea typeface="경기천년바탕 Regular" panose="02020503020101020101" pitchFamily="18" charset="-127"/>
            </a:endParaRPr>
          </a:p>
        </p:txBody>
      </p:sp>
      <p:sp>
        <p:nvSpPr>
          <p:cNvPr id="7" name="TextBox 6">
            <a:extLst>
              <a:ext uri="{FF2B5EF4-FFF2-40B4-BE49-F238E27FC236}">
                <a16:creationId xmlns:a16="http://schemas.microsoft.com/office/drawing/2014/main" id="{12B394C9-D3CC-8F3B-0463-C6C419454873}"/>
              </a:ext>
            </a:extLst>
          </p:cNvPr>
          <p:cNvSpPr txBox="1"/>
          <p:nvPr/>
        </p:nvSpPr>
        <p:spPr>
          <a:xfrm>
            <a:off x="839416" y="6238675"/>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Dean Emerick, ESG: The Report 2023</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8" name="TextBox 7">
            <a:extLst>
              <a:ext uri="{FF2B5EF4-FFF2-40B4-BE49-F238E27FC236}">
                <a16:creationId xmlns:a16="http://schemas.microsoft.com/office/drawing/2014/main" id="{D0E873E4-D51C-8EDF-37BA-254E98BB723D}"/>
              </a:ext>
            </a:extLst>
          </p:cNvPr>
          <p:cNvSpPr txBox="1"/>
          <p:nvPr/>
        </p:nvSpPr>
        <p:spPr>
          <a:xfrm>
            <a:off x="5483932" y="4109980"/>
            <a:ext cx="6111550" cy="1477328"/>
          </a:xfrm>
          <a:prstGeom prst="rect">
            <a:avLst/>
          </a:prstGeom>
          <a:noFill/>
        </p:spPr>
        <p:txBody>
          <a:bodyPr wrap="square" rtlCol="0">
            <a:spAutoFit/>
          </a:bodyPr>
          <a:lstStyle/>
          <a:p>
            <a:r>
              <a:rPr lang="ko-KR" altLang="en-US" dirty="0">
                <a:latin typeface="경기천년바탕 Regular" panose="02020503020101020101" pitchFamily="18" charset="-127"/>
                <a:ea typeface="경기천년바탕 Regular" panose="02020503020101020101" pitchFamily="18" charset="-127"/>
              </a:rPr>
              <a:t>최근 들어</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환경</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사회</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그리고</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지배구조 </a:t>
            </a:r>
            <a:r>
              <a:rPr lang="en-US" altLang="ko-KR" dirty="0">
                <a:latin typeface="경기천년바탕 Regular" panose="02020503020101020101" pitchFamily="18" charset="-127"/>
                <a:ea typeface="경기천년바탕 Regular" panose="02020503020101020101" pitchFamily="18" charset="-127"/>
              </a:rPr>
              <a:t>(ESG)</a:t>
            </a:r>
            <a:r>
              <a:rPr lang="ko-KR" altLang="en-US" dirty="0">
                <a:latin typeface="경기천년바탕 Regular" panose="02020503020101020101" pitchFamily="18" charset="-127"/>
                <a:ea typeface="경기천년바탕 Regular" panose="02020503020101020101" pitchFamily="18" charset="-127"/>
              </a:rPr>
              <a:t>에 대한 고려사항들이 투자 산업에서 주요 화두로 떠오른 것이 분명해 졌다</a:t>
            </a:r>
            <a:r>
              <a:rPr lang="en-US" altLang="ko-KR" dirty="0">
                <a:latin typeface="경기천년바탕 Regular" panose="02020503020101020101" pitchFamily="18" charset="-127"/>
                <a:ea typeface="경기천년바탕 Regular" panose="02020503020101020101" pitchFamily="18" charset="-127"/>
              </a:rPr>
              <a:t>. ESG </a:t>
            </a:r>
            <a:r>
              <a:rPr lang="ko-KR" altLang="en-US" dirty="0">
                <a:latin typeface="경기천년바탕 Regular" panose="02020503020101020101" pitchFamily="18" charset="-127"/>
                <a:ea typeface="경기천년바탕 Regular" panose="02020503020101020101" pitchFamily="18" charset="-127"/>
              </a:rPr>
              <a:t>경영은 기업들이 이 세가지 요인들을 그들의 운영</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공급망 그리고 투자에 얼마나 책임감 있게 관리할 수 있는지에 대한 전략을 일컫는다</a:t>
            </a:r>
            <a:r>
              <a:rPr lang="en-US" altLang="ko-KR" dirty="0">
                <a:latin typeface="경기천년바탕 Regular" panose="02020503020101020101" pitchFamily="18" charset="-127"/>
                <a:ea typeface="경기천년바탕 Regular" panose="02020503020101020101" pitchFamily="18" charset="-127"/>
              </a:rPr>
              <a:t>.</a:t>
            </a:r>
            <a:endParaRPr lang="ko-KR" altLang="en-US" dirty="0">
              <a:latin typeface="경기천년바탕 Regular" panose="02020503020101020101" pitchFamily="18" charset="-127"/>
              <a:ea typeface="경기천년바탕 Regular" panose="02020503020101020101" pitchFamily="18" charset="-127"/>
            </a:endParaRPr>
          </a:p>
        </p:txBody>
      </p:sp>
      <p:cxnSp>
        <p:nvCxnSpPr>
          <p:cNvPr id="11" name="직선 연결선 10">
            <a:extLst>
              <a:ext uri="{FF2B5EF4-FFF2-40B4-BE49-F238E27FC236}">
                <a16:creationId xmlns:a16="http://schemas.microsoft.com/office/drawing/2014/main" id="{2FA819D5-6872-D0E2-785C-A8BCB7C006D6}"/>
              </a:ext>
            </a:extLst>
          </p:cNvPr>
          <p:cNvCxnSpPr/>
          <p:nvPr/>
        </p:nvCxnSpPr>
        <p:spPr>
          <a:xfrm flipH="1">
            <a:off x="4871864" y="4005064"/>
            <a:ext cx="432048" cy="216024"/>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id="{FFFBC62F-881D-7589-5D79-28ED45FD374A}"/>
              </a:ext>
            </a:extLst>
          </p:cNvPr>
          <p:cNvCxnSpPr/>
          <p:nvPr/>
        </p:nvCxnSpPr>
        <p:spPr>
          <a:xfrm>
            <a:off x="4871864" y="5301208"/>
            <a:ext cx="432048" cy="21602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818341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03E98DF-1E34-80D1-8436-D7C37FA063B8}"/>
              </a:ext>
            </a:extLst>
          </p:cNvPr>
          <p:cNvPicPr>
            <a:picLocks noChangeAspect="1"/>
          </p:cNvPicPr>
          <p:nvPr/>
        </p:nvPicPr>
        <p:blipFill>
          <a:blip r:embed="rId2"/>
          <a:stretch>
            <a:fillRect/>
          </a:stretch>
        </p:blipFill>
        <p:spPr>
          <a:xfrm>
            <a:off x="410306" y="3858512"/>
            <a:ext cx="5262977" cy="2209936"/>
          </a:xfrm>
          <a:prstGeom prst="rect">
            <a:avLst/>
          </a:prstGeom>
        </p:spPr>
      </p:pic>
      <p:sp>
        <p:nvSpPr>
          <p:cNvPr id="16" name="TextBox 15">
            <a:extLst>
              <a:ext uri="{FF2B5EF4-FFF2-40B4-BE49-F238E27FC236}">
                <a16:creationId xmlns:a16="http://schemas.microsoft.com/office/drawing/2014/main" id="{251789D0-91CF-42CC-9905-55DE7D0EBAE7}"/>
              </a:ext>
            </a:extLst>
          </p:cNvPr>
          <p:cNvSpPr txBox="1"/>
          <p:nvPr/>
        </p:nvSpPr>
        <p:spPr>
          <a:xfrm>
            <a:off x="479376" y="294096"/>
            <a:ext cx="3751668"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1. ESG</a:t>
            </a:r>
            <a:r>
              <a:rPr lang="ko-KR" altLang="en-US" dirty="0"/>
              <a:t>의 개념</a:t>
            </a:r>
          </a:p>
        </p:txBody>
      </p:sp>
      <p:sp>
        <p:nvSpPr>
          <p:cNvPr id="5" name="TextBox 4">
            <a:extLst>
              <a:ext uri="{FF2B5EF4-FFF2-40B4-BE49-F238E27FC236}">
                <a16:creationId xmlns:a16="http://schemas.microsoft.com/office/drawing/2014/main" id="{0EC1DC00-8842-63B4-0B86-9A8107B11C18}"/>
              </a:ext>
            </a:extLst>
          </p:cNvPr>
          <p:cNvSpPr txBox="1"/>
          <p:nvPr/>
        </p:nvSpPr>
        <p:spPr>
          <a:xfrm>
            <a:off x="510135" y="1628800"/>
            <a:ext cx="5330827" cy="1754326"/>
          </a:xfrm>
          <a:prstGeom prst="rect">
            <a:avLst/>
          </a:prstGeom>
          <a:noFill/>
        </p:spPr>
        <p:txBody>
          <a:bodyPr wrap="square">
            <a:spAutoFit/>
          </a:bodyPr>
          <a:lstStyle/>
          <a:p>
            <a:r>
              <a:rPr lang="en-US" altLang="ko-KR" dirty="0">
                <a:latin typeface="경기천년바탕 Regular" panose="02020503020101020101" pitchFamily="18" charset="-127"/>
                <a:ea typeface="경기천년바탕 Regular" panose="02020503020101020101" pitchFamily="18" charset="-127"/>
              </a:rPr>
              <a:t>ESG stands for environmental, social, and governance. Environmental factors are things related to the natural world. Social factors are about how people relate to each other, both inside an organization and outside of it. Governance is simply everything that’s involved with management.</a:t>
            </a:r>
            <a:endParaRPr lang="ko-KR" altLang="en-US" dirty="0">
              <a:latin typeface="경기천년바탕 Regular" panose="02020503020101020101" pitchFamily="18" charset="-127"/>
              <a:ea typeface="경기천년바탕 Regular" panose="02020503020101020101" pitchFamily="18" charset="-127"/>
            </a:endParaRPr>
          </a:p>
        </p:txBody>
      </p:sp>
      <p:pic>
        <p:nvPicPr>
          <p:cNvPr id="7" name="그림 6">
            <a:extLst>
              <a:ext uri="{FF2B5EF4-FFF2-40B4-BE49-F238E27FC236}">
                <a16:creationId xmlns:a16="http://schemas.microsoft.com/office/drawing/2014/main" id="{7479337E-2545-6E57-F06F-D8AF456EED4A}"/>
              </a:ext>
            </a:extLst>
          </p:cNvPr>
          <p:cNvPicPr>
            <a:picLocks noChangeAspect="1"/>
          </p:cNvPicPr>
          <p:nvPr/>
        </p:nvPicPr>
        <p:blipFill>
          <a:blip r:embed="rId3"/>
          <a:stretch>
            <a:fillRect/>
          </a:stretch>
        </p:blipFill>
        <p:spPr>
          <a:xfrm>
            <a:off x="5735960" y="1412776"/>
            <a:ext cx="5945904" cy="4941168"/>
          </a:xfrm>
          <a:prstGeom prst="rect">
            <a:avLst/>
          </a:prstGeom>
        </p:spPr>
      </p:pic>
      <p:sp>
        <p:nvSpPr>
          <p:cNvPr id="8" name="TextBox 7">
            <a:extLst>
              <a:ext uri="{FF2B5EF4-FFF2-40B4-BE49-F238E27FC236}">
                <a16:creationId xmlns:a16="http://schemas.microsoft.com/office/drawing/2014/main" id="{976AE575-CA09-DCF7-2101-62D79C8B08C1}"/>
              </a:ext>
            </a:extLst>
          </p:cNvPr>
          <p:cNvSpPr txBox="1"/>
          <p:nvPr/>
        </p:nvSpPr>
        <p:spPr>
          <a:xfrm>
            <a:off x="6096000" y="6223139"/>
            <a:ext cx="4126225"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ANGELINA CHIHAMBAKWE, Financial Edge Training, 2022</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9" name="TextBox 8">
            <a:extLst>
              <a:ext uri="{FF2B5EF4-FFF2-40B4-BE49-F238E27FC236}">
                <a16:creationId xmlns:a16="http://schemas.microsoft.com/office/drawing/2014/main" id="{A3F4FC60-C87E-8249-FC27-EC2585ED2659}"/>
              </a:ext>
            </a:extLst>
          </p:cNvPr>
          <p:cNvSpPr txBox="1"/>
          <p:nvPr/>
        </p:nvSpPr>
        <p:spPr>
          <a:xfrm>
            <a:off x="510136" y="4005064"/>
            <a:ext cx="5173019" cy="2031325"/>
          </a:xfrm>
          <a:prstGeom prst="rect">
            <a:avLst/>
          </a:prstGeom>
          <a:noFill/>
        </p:spPr>
        <p:txBody>
          <a:bodyPr wrap="square" rtlCol="0">
            <a:spAutoFit/>
          </a:bodyPr>
          <a:lstStyle/>
          <a:p>
            <a:r>
              <a:rPr lang="en-US" altLang="ko-KR" dirty="0">
                <a:latin typeface="경기천년바탕 Regular" panose="02020503020101020101" pitchFamily="18" charset="-127"/>
                <a:ea typeface="경기천년바탕 Regular" panose="02020503020101020101" pitchFamily="18" charset="-127"/>
              </a:rPr>
              <a:t>ESG</a:t>
            </a:r>
            <a:r>
              <a:rPr lang="ko-KR" altLang="en-US" dirty="0">
                <a:latin typeface="경기천년바탕 Regular" panose="02020503020101020101" pitchFamily="18" charset="-127"/>
                <a:ea typeface="경기천년바탕 Regular" panose="02020503020101020101" pitchFamily="18" charset="-127"/>
              </a:rPr>
              <a:t>는 환경</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사회</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그리고 지배구조를 뜻한다</a:t>
            </a:r>
            <a:r>
              <a:rPr lang="en-US" altLang="ko-KR" dirty="0">
                <a:latin typeface="경기천년바탕 Regular" panose="02020503020101020101" pitchFamily="18" charset="-127"/>
                <a:ea typeface="경기천년바탕 Regular" panose="02020503020101020101" pitchFamily="18" charset="-127"/>
              </a:rPr>
              <a:t>. </a:t>
            </a:r>
          </a:p>
          <a:p>
            <a:r>
              <a:rPr lang="en-US" altLang="ko-KR" dirty="0">
                <a:latin typeface="경기천년바탕 Regular" panose="02020503020101020101" pitchFamily="18" charset="-127"/>
                <a:ea typeface="경기천년바탕 Regular" panose="02020503020101020101" pitchFamily="18" charset="-127"/>
              </a:rPr>
              <a:t>Environmental factors</a:t>
            </a:r>
            <a:r>
              <a:rPr lang="ko-KR" altLang="en-US" dirty="0">
                <a:latin typeface="경기천년바탕 Regular" panose="02020503020101020101" pitchFamily="18" charset="-127"/>
                <a:ea typeface="경기천년바탕 Regular" panose="02020503020101020101" pitchFamily="18" charset="-127"/>
              </a:rPr>
              <a:t>는 이 자연적 세계에 관련된 것들이다</a:t>
            </a:r>
            <a:r>
              <a:rPr lang="en-US" altLang="ko-KR" dirty="0">
                <a:latin typeface="경기천년바탕 Regular" panose="02020503020101020101" pitchFamily="18" charset="-127"/>
                <a:ea typeface="경기천년바탕 Regular" panose="02020503020101020101" pitchFamily="18" charset="-127"/>
              </a:rPr>
              <a:t>.</a:t>
            </a:r>
          </a:p>
          <a:p>
            <a:r>
              <a:rPr lang="en-US" altLang="ko-KR" dirty="0">
                <a:latin typeface="경기천년바탕 Regular" panose="02020503020101020101" pitchFamily="18" charset="-127"/>
                <a:ea typeface="경기천년바탕 Regular" panose="02020503020101020101" pitchFamily="18" charset="-127"/>
              </a:rPr>
              <a:t>Social factors</a:t>
            </a:r>
            <a:r>
              <a:rPr lang="ko-KR" altLang="en-US" dirty="0">
                <a:latin typeface="경기천년바탕 Regular" panose="02020503020101020101" pitchFamily="18" charset="-127"/>
                <a:ea typeface="경기천년바탕 Regular" panose="02020503020101020101" pitchFamily="18" charset="-127"/>
              </a:rPr>
              <a:t>는 사람들이 집단 내 에서와 바깥 모두에서 서로</a:t>
            </a:r>
            <a:r>
              <a:rPr lang="en-US" altLang="ko-KR" dirty="0">
                <a:latin typeface="경기천년바탕 Regular" panose="02020503020101020101" pitchFamily="18" charset="-127"/>
                <a:ea typeface="경기천년바탕 Regular" panose="02020503020101020101" pitchFamily="18" charset="-127"/>
              </a:rPr>
              <a:t> </a:t>
            </a:r>
            <a:r>
              <a:rPr lang="ko-KR" altLang="en-US" dirty="0">
                <a:latin typeface="경기천년바탕 Regular" panose="02020503020101020101" pitchFamily="18" charset="-127"/>
                <a:ea typeface="경기천년바탕 Regular" panose="02020503020101020101" pitchFamily="18" charset="-127"/>
              </a:rPr>
              <a:t>어떻게 관련되어 있는지에 대해서를 말한다</a:t>
            </a:r>
            <a:r>
              <a:rPr lang="en-US" altLang="ko-KR" dirty="0">
                <a:latin typeface="경기천년바탕 Regular" panose="02020503020101020101" pitchFamily="18" charset="-127"/>
                <a:ea typeface="경기천년바탕 Regular" panose="02020503020101020101" pitchFamily="18" charset="-127"/>
              </a:rPr>
              <a:t>.</a:t>
            </a:r>
          </a:p>
          <a:p>
            <a:r>
              <a:rPr lang="en-US" altLang="ko-KR" dirty="0">
                <a:latin typeface="경기천년바탕 Regular" panose="02020503020101020101" pitchFamily="18" charset="-127"/>
                <a:ea typeface="경기천년바탕 Regular" panose="02020503020101020101" pitchFamily="18" charset="-127"/>
              </a:rPr>
              <a:t>Governance</a:t>
            </a:r>
            <a:r>
              <a:rPr lang="ko-KR" altLang="en-US" dirty="0">
                <a:latin typeface="경기천년바탕 Regular" panose="02020503020101020101" pitchFamily="18" charset="-127"/>
                <a:ea typeface="경기천년바탕 Regular" panose="02020503020101020101" pitchFamily="18" charset="-127"/>
              </a:rPr>
              <a:t>는 간단히 말해 경영과 관련된 모든 것 이다</a:t>
            </a:r>
            <a:r>
              <a:rPr lang="en-US" altLang="ko-KR" dirty="0">
                <a:latin typeface="경기천년바탕 Regular" panose="02020503020101020101" pitchFamily="18" charset="-127"/>
                <a:ea typeface="경기천년바탕 Regular" panose="02020503020101020101" pitchFamily="18" charset="-127"/>
              </a:rPr>
              <a:t>.</a:t>
            </a:r>
            <a:r>
              <a:rPr lang="ko-KR" altLang="en-US" dirty="0">
                <a:latin typeface="경기천년바탕 Regular" panose="02020503020101020101" pitchFamily="18" charset="-127"/>
                <a:ea typeface="경기천년바탕 Regular" panose="02020503020101020101" pitchFamily="18" charset="-127"/>
              </a:rPr>
              <a:t>  </a:t>
            </a:r>
          </a:p>
        </p:txBody>
      </p:sp>
      <p:cxnSp>
        <p:nvCxnSpPr>
          <p:cNvPr id="12" name="직선 연결선 11">
            <a:extLst>
              <a:ext uri="{FF2B5EF4-FFF2-40B4-BE49-F238E27FC236}">
                <a16:creationId xmlns:a16="http://schemas.microsoft.com/office/drawing/2014/main" id="{3C77B887-B782-9610-C2EF-E7876C164637}"/>
              </a:ext>
            </a:extLst>
          </p:cNvPr>
          <p:cNvCxnSpPr/>
          <p:nvPr/>
        </p:nvCxnSpPr>
        <p:spPr>
          <a:xfrm flipH="1">
            <a:off x="1415480" y="3429000"/>
            <a:ext cx="288032" cy="298707"/>
          </a:xfrm>
          <a:prstGeom prst="line">
            <a:avLst/>
          </a:prstGeom>
        </p:spPr>
        <p:style>
          <a:lnRef idx="1">
            <a:schemeClr val="dk1"/>
          </a:lnRef>
          <a:fillRef idx="0">
            <a:schemeClr val="dk1"/>
          </a:fillRef>
          <a:effectRef idx="0">
            <a:schemeClr val="dk1"/>
          </a:effectRef>
          <a:fontRef idx="minor">
            <a:schemeClr val="tx1"/>
          </a:fontRef>
        </p:style>
      </p:cxnSp>
      <p:cxnSp>
        <p:nvCxnSpPr>
          <p:cNvPr id="14" name="직선 연결선 13">
            <a:extLst>
              <a:ext uri="{FF2B5EF4-FFF2-40B4-BE49-F238E27FC236}">
                <a16:creationId xmlns:a16="http://schemas.microsoft.com/office/drawing/2014/main" id="{C524CF74-CE86-8EFE-B10A-4837B3135948}"/>
              </a:ext>
            </a:extLst>
          </p:cNvPr>
          <p:cNvCxnSpPr/>
          <p:nvPr/>
        </p:nvCxnSpPr>
        <p:spPr>
          <a:xfrm>
            <a:off x="4439816" y="3398190"/>
            <a:ext cx="360040" cy="384245"/>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0F1AE09-329E-D49F-00FC-5EA0B099496C}"/>
              </a:ext>
            </a:extLst>
          </p:cNvPr>
          <p:cNvSpPr txBox="1"/>
          <p:nvPr/>
        </p:nvSpPr>
        <p:spPr>
          <a:xfrm>
            <a:off x="410306" y="6145337"/>
            <a:ext cx="2808312"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Dean Emerick, ESG: The Report 2023</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Tree>
    <p:extLst>
      <p:ext uri="{BB962C8B-B14F-4D97-AF65-F5344CB8AC3E}">
        <p14:creationId xmlns:p14="http://schemas.microsoft.com/office/powerpoint/2010/main" val="314816847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그룹 18"/>
          <p:cNvGrpSpPr/>
          <p:nvPr/>
        </p:nvGrpSpPr>
        <p:grpSpPr>
          <a:xfrm flipH="1">
            <a:off x="407157" y="4797152"/>
            <a:ext cx="1454626" cy="1830388"/>
            <a:chOff x="8105777" y="4149080"/>
            <a:chExt cx="1455735" cy="2352078"/>
          </a:xfrm>
        </p:grpSpPr>
        <p:sp>
          <p:nvSpPr>
            <p:cNvPr id="20" name="Freeform 5"/>
            <p:cNvSpPr>
              <a:spLocks noEditPoints="1"/>
            </p:cNvSpPr>
            <p:nvPr/>
          </p:nvSpPr>
          <p:spPr bwMode="auto">
            <a:xfrm>
              <a:off x="8754967" y="4149080"/>
              <a:ext cx="806545" cy="2352078"/>
            </a:xfrm>
            <a:custGeom>
              <a:avLst/>
              <a:gdLst>
                <a:gd name="T0" fmla="*/ 1065 w 1170"/>
                <a:gd name="T1" fmla="*/ 987 h 3412"/>
                <a:gd name="T2" fmla="*/ 909 w 1170"/>
                <a:gd name="T3" fmla="*/ 767 h 3412"/>
                <a:gd name="T4" fmla="*/ 824 w 1170"/>
                <a:gd name="T5" fmla="*/ 643 h 3412"/>
                <a:gd name="T6" fmla="*/ 890 w 1170"/>
                <a:gd name="T7" fmla="*/ 494 h 3412"/>
                <a:gd name="T8" fmla="*/ 785 w 1170"/>
                <a:gd name="T9" fmla="*/ 271 h 3412"/>
                <a:gd name="T10" fmla="*/ 730 w 1170"/>
                <a:gd name="T11" fmla="*/ 113 h 3412"/>
                <a:gd name="T12" fmla="*/ 440 w 1170"/>
                <a:gd name="T13" fmla="*/ 6 h 3412"/>
                <a:gd name="T14" fmla="*/ 380 w 1170"/>
                <a:gd name="T15" fmla="*/ 77 h 3412"/>
                <a:gd name="T16" fmla="*/ 335 w 1170"/>
                <a:gd name="T17" fmla="*/ 196 h 3412"/>
                <a:gd name="T18" fmla="*/ 283 w 1170"/>
                <a:gd name="T19" fmla="*/ 133 h 3412"/>
                <a:gd name="T20" fmla="*/ 44 w 1170"/>
                <a:gd name="T21" fmla="*/ 146 h 3412"/>
                <a:gd name="T22" fmla="*/ 93 w 1170"/>
                <a:gd name="T23" fmla="*/ 256 h 3412"/>
                <a:gd name="T24" fmla="*/ 41 w 1170"/>
                <a:gd name="T25" fmla="*/ 642 h 3412"/>
                <a:gd name="T26" fmla="*/ 215 w 1170"/>
                <a:gd name="T27" fmla="*/ 844 h 3412"/>
                <a:gd name="T28" fmla="*/ 218 w 1170"/>
                <a:gd name="T29" fmla="*/ 965 h 3412"/>
                <a:gd name="T30" fmla="*/ 292 w 1170"/>
                <a:gd name="T31" fmla="*/ 1294 h 3412"/>
                <a:gd name="T32" fmla="*/ 302 w 1170"/>
                <a:gd name="T33" fmla="*/ 1544 h 3412"/>
                <a:gd name="T34" fmla="*/ 386 w 1170"/>
                <a:gd name="T35" fmla="*/ 1967 h 3412"/>
                <a:gd name="T36" fmla="*/ 488 w 1170"/>
                <a:gd name="T37" fmla="*/ 2337 h 3412"/>
                <a:gd name="T38" fmla="*/ 623 w 1170"/>
                <a:gd name="T39" fmla="*/ 2821 h 3412"/>
                <a:gd name="T40" fmla="*/ 498 w 1170"/>
                <a:gd name="T41" fmla="*/ 3067 h 3412"/>
                <a:gd name="T42" fmla="*/ 350 w 1170"/>
                <a:gd name="T43" fmla="*/ 3150 h 3412"/>
                <a:gd name="T44" fmla="*/ 592 w 1170"/>
                <a:gd name="T45" fmla="*/ 3170 h 3412"/>
                <a:gd name="T46" fmla="*/ 558 w 1170"/>
                <a:gd name="T47" fmla="*/ 3246 h 3412"/>
                <a:gd name="T48" fmla="*/ 400 w 1170"/>
                <a:gd name="T49" fmla="*/ 3371 h 3412"/>
                <a:gd name="T50" fmla="*/ 590 w 1170"/>
                <a:gd name="T51" fmla="*/ 3410 h 3412"/>
                <a:gd name="T52" fmla="*/ 848 w 1170"/>
                <a:gd name="T53" fmla="*/ 3315 h 3412"/>
                <a:gd name="T54" fmla="*/ 837 w 1170"/>
                <a:gd name="T55" fmla="*/ 3152 h 3412"/>
                <a:gd name="T56" fmla="*/ 829 w 1170"/>
                <a:gd name="T57" fmla="*/ 2624 h 3412"/>
                <a:gd name="T58" fmla="*/ 724 w 1170"/>
                <a:gd name="T59" fmla="*/ 2141 h 3412"/>
                <a:gd name="T60" fmla="*/ 782 w 1170"/>
                <a:gd name="T61" fmla="*/ 1641 h 3412"/>
                <a:gd name="T62" fmla="*/ 977 w 1170"/>
                <a:gd name="T63" fmla="*/ 1682 h 3412"/>
                <a:gd name="T64" fmla="*/ 1040 w 1170"/>
                <a:gd name="T65" fmla="*/ 1652 h 3412"/>
                <a:gd name="T66" fmla="*/ 1134 w 1170"/>
                <a:gd name="T67" fmla="*/ 1195 h 3412"/>
                <a:gd name="T68" fmla="*/ 206 w 1170"/>
                <a:gd name="T69" fmla="*/ 478 h 3412"/>
                <a:gd name="T70" fmla="*/ 350 w 1170"/>
                <a:gd name="T71" fmla="*/ 610 h 3412"/>
                <a:gd name="T72" fmla="*/ 250 w 1170"/>
                <a:gd name="T73" fmla="*/ 541 h 3412"/>
                <a:gd name="T74" fmla="*/ 254 w 1170"/>
                <a:gd name="T75" fmla="*/ 358 h 3412"/>
                <a:gd name="T76" fmla="*/ 298 w 1170"/>
                <a:gd name="T77" fmla="*/ 521 h 3412"/>
                <a:gd name="T78" fmla="*/ 430 w 1170"/>
                <a:gd name="T79" fmla="*/ 549 h 3412"/>
                <a:gd name="T80" fmla="*/ 320 w 1170"/>
                <a:gd name="T81" fmla="*/ 527 h 3412"/>
                <a:gd name="T82" fmla="*/ 308 w 1170"/>
                <a:gd name="T83" fmla="*/ 287 h 3412"/>
                <a:gd name="T84" fmla="*/ 305 w 1170"/>
                <a:gd name="T85" fmla="*/ 370 h 3412"/>
                <a:gd name="T86" fmla="*/ 347 w 1170"/>
                <a:gd name="T87" fmla="*/ 422 h 3412"/>
                <a:gd name="T88" fmla="*/ 765 w 1170"/>
                <a:gd name="T89" fmla="*/ 474 h 3412"/>
                <a:gd name="T90" fmla="*/ 653 w 1170"/>
                <a:gd name="T91" fmla="*/ 477 h 3412"/>
                <a:gd name="T92" fmla="*/ 685 w 1170"/>
                <a:gd name="T93" fmla="*/ 381 h 3412"/>
                <a:gd name="T94" fmla="*/ 781 w 1170"/>
                <a:gd name="T95" fmla="*/ 406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70" h="3412">
                  <a:moveTo>
                    <a:pt x="1134" y="1195"/>
                  </a:moveTo>
                  <a:lnTo>
                    <a:pt x="1126" y="1081"/>
                  </a:lnTo>
                  <a:lnTo>
                    <a:pt x="1106" y="1028"/>
                  </a:lnTo>
                  <a:lnTo>
                    <a:pt x="1065" y="987"/>
                  </a:lnTo>
                  <a:lnTo>
                    <a:pt x="1029" y="907"/>
                  </a:lnTo>
                  <a:lnTo>
                    <a:pt x="967" y="844"/>
                  </a:lnTo>
                  <a:lnTo>
                    <a:pt x="939" y="803"/>
                  </a:lnTo>
                  <a:lnTo>
                    <a:pt x="909" y="767"/>
                  </a:lnTo>
                  <a:lnTo>
                    <a:pt x="887" y="729"/>
                  </a:lnTo>
                  <a:lnTo>
                    <a:pt x="864" y="747"/>
                  </a:lnTo>
                  <a:lnTo>
                    <a:pt x="826" y="720"/>
                  </a:lnTo>
                  <a:lnTo>
                    <a:pt x="824" y="643"/>
                  </a:lnTo>
                  <a:lnTo>
                    <a:pt x="814" y="617"/>
                  </a:lnTo>
                  <a:lnTo>
                    <a:pt x="824" y="584"/>
                  </a:lnTo>
                  <a:lnTo>
                    <a:pt x="875" y="560"/>
                  </a:lnTo>
                  <a:lnTo>
                    <a:pt x="890" y="494"/>
                  </a:lnTo>
                  <a:lnTo>
                    <a:pt x="886" y="413"/>
                  </a:lnTo>
                  <a:lnTo>
                    <a:pt x="856" y="334"/>
                  </a:lnTo>
                  <a:lnTo>
                    <a:pt x="817" y="292"/>
                  </a:lnTo>
                  <a:lnTo>
                    <a:pt x="785" y="271"/>
                  </a:lnTo>
                  <a:lnTo>
                    <a:pt x="776" y="257"/>
                  </a:lnTo>
                  <a:lnTo>
                    <a:pt x="760" y="257"/>
                  </a:lnTo>
                  <a:lnTo>
                    <a:pt x="754" y="206"/>
                  </a:lnTo>
                  <a:lnTo>
                    <a:pt x="730" y="113"/>
                  </a:lnTo>
                  <a:lnTo>
                    <a:pt x="683" y="36"/>
                  </a:lnTo>
                  <a:lnTo>
                    <a:pt x="644" y="9"/>
                  </a:lnTo>
                  <a:lnTo>
                    <a:pt x="600" y="0"/>
                  </a:lnTo>
                  <a:lnTo>
                    <a:pt x="440" y="6"/>
                  </a:lnTo>
                  <a:lnTo>
                    <a:pt x="402" y="27"/>
                  </a:lnTo>
                  <a:lnTo>
                    <a:pt x="378" y="47"/>
                  </a:lnTo>
                  <a:lnTo>
                    <a:pt x="389" y="55"/>
                  </a:lnTo>
                  <a:lnTo>
                    <a:pt x="380" y="77"/>
                  </a:lnTo>
                  <a:lnTo>
                    <a:pt x="355" y="110"/>
                  </a:lnTo>
                  <a:lnTo>
                    <a:pt x="339" y="157"/>
                  </a:lnTo>
                  <a:lnTo>
                    <a:pt x="344" y="190"/>
                  </a:lnTo>
                  <a:lnTo>
                    <a:pt x="335" y="196"/>
                  </a:lnTo>
                  <a:lnTo>
                    <a:pt x="333" y="163"/>
                  </a:lnTo>
                  <a:lnTo>
                    <a:pt x="311" y="162"/>
                  </a:lnTo>
                  <a:lnTo>
                    <a:pt x="298" y="143"/>
                  </a:lnTo>
                  <a:lnTo>
                    <a:pt x="283" y="133"/>
                  </a:lnTo>
                  <a:lnTo>
                    <a:pt x="269" y="130"/>
                  </a:lnTo>
                  <a:lnTo>
                    <a:pt x="262" y="108"/>
                  </a:lnTo>
                  <a:lnTo>
                    <a:pt x="58" y="91"/>
                  </a:lnTo>
                  <a:lnTo>
                    <a:pt x="44" y="146"/>
                  </a:lnTo>
                  <a:lnTo>
                    <a:pt x="52" y="204"/>
                  </a:lnTo>
                  <a:lnTo>
                    <a:pt x="75" y="206"/>
                  </a:lnTo>
                  <a:lnTo>
                    <a:pt x="86" y="206"/>
                  </a:lnTo>
                  <a:lnTo>
                    <a:pt x="93" y="256"/>
                  </a:lnTo>
                  <a:lnTo>
                    <a:pt x="132" y="257"/>
                  </a:lnTo>
                  <a:lnTo>
                    <a:pt x="129" y="369"/>
                  </a:lnTo>
                  <a:lnTo>
                    <a:pt x="86" y="494"/>
                  </a:lnTo>
                  <a:lnTo>
                    <a:pt x="41" y="642"/>
                  </a:lnTo>
                  <a:lnTo>
                    <a:pt x="0" y="802"/>
                  </a:lnTo>
                  <a:lnTo>
                    <a:pt x="61" y="858"/>
                  </a:lnTo>
                  <a:lnTo>
                    <a:pt x="97" y="857"/>
                  </a:lnTo>
                  <a:lnTo>
                    <a:pt x="215" y="844"/>
                  </a:lnTo>
                  <a:lnTo>
                    <a:pt x="262" y="835"/>
                  </a:lnTo>
                  <a:lnTo>
                    <a:pt x="226" y="877"/>
                  </a:lnTo>
                  <a:lnTo>
                    <a:pt x="217" y="927"/>
                  </a:lnTo>
                  <a:lnTo>
                    <a:pt x="218" y="965"/>
                  </a:lnTo>
                  <a:lnTo>
                    <a:pt x="251" y="1048"/>
                  </a:lnTo>
                  <a:lnTo>
                    <a:pt x="276" y="1125"/>
                  </a:lnTo>
                  <a:lnTo>
                    <a:pt x="283" y="1227"/>
                  </a:lnTo>
                  <a:lnTo>
                    <a:pt x="292" y="1294"/>
                  </a:lnTo>
                  <a:lnTo>
                    <a:pt x="283" y="1398"/>
                  </a:lnTo>
                  <a:lnTo>
                    <a:pt x="278" y="1484"/>
                  </a:lnTo>
                  <a:lnTo>
                    <a:pt x="283" y="1531"/>
                  </a:lnTo>
                  <a:lnTo>
                    <a:pt x="302" y="1544"/>
                  </a:lnTo>
                  <a:lnTo>
                    <a:pt x="324" y="1605"/>
                  </a:lnTo>
                  <a:lnTo>
                    <a:pt x="344" y="1674"/>
                  </a:lnTo>
                  <a:lnTo>
                    <a:pt x="350" y="1790"/>
                  </a:lnTo>
                  <a:lnTo>
                    <a:pt x="386" y="1967"/>
                  </a:lnTo>
                  <a:lnTo>
                    <a:pt x="427" y="2097"/>
                  </a:lnTo>
                  <a:lnTo>
                    <a:pt x="474" y="2264"/>
                  </a:lnTo>
                  <a:lnTo>
                    <a:pt x="476" y="2304"/>
                  </a:lnTo>
                  <a:lnTo>
                    <a:pt x="488" y="2337"/>
                  </a:lnTo>
                  <a:lnTo>
                    <a:pt x="496" y="2406"/>
                  </a:lnTo>
                  <a:lnTo>
                    <a:pt x="558" y="2507"/>
                  </a:lnTo>
                  <a:lnTo>
                    <a:pt x="594" y="2694"/>
                  </a:lnTo>
                  <a:lnTo>
                    <a:pt x="623" y="2821"/>
                  </a:lnTo>
                  <a:lnTo>
                    <a:pt x="630" y="2927"/>
                  </a:lnTo>
                  <a:lnTo>
                    <a:pt x="598" y="3028"/>
                  </a:lnTo>
                  <a:lnTo>
                    <a:pt x="547" y="3050"/>
                  </a:lnTo>
                  <a:lnTo>
                    <a:pt x="498" y="3067"/>
                  </a:lnTo>
                  <a:lnTo>
                    <a:pt x="427" y="3081"/>
                  </a:lnTo>
                  <a:lnTo>
                    <a:pt x="361" y="3090"/>
                  </a:lnTo>
                  <a:lnTo>
                    <a:pt x="341" y="3112"/>
                  </a:lnTo>
                  <a:lnTo>
                    <a:pt x="350" y="3150"/>
                  </a:lnTo>
                  <a:lnTo>
                    <a:pt x="383" y="3174"/>
                  </a:lnTo>
                  <a:lnTo>
                    <a:pt x="476" y="3191"/>
                  </a:lnTo>
                  <a:lnTo>
                    <a:pt x="545" y="3181"/>
                  </a:lnTo>
                  <a:lnTo>
                    <a:pt x="592" y="3170"/>
                  </a:lnTo>
                  <a:lnTo>
                    <a:pt x="619" y="3167"/>
                  </a:lnTo>
                  <a:lnTo>
                    <a:pt x="639" y="3180"/>
                  </a:lnTo>
                  <a:lnTo>
                    <a:pt x="603" y="3213"/>
                  </a:lnTo>
                  <a:lnTo>
                    <a:pt x="558" y="3246"/>
                  </a:lnTo>
                  <a:lnTo>
                    <a:pt x="506" y="3285"/>
                  </a:lnTo>
                  <a:lnTo>
                    <a:pt x="452" y="3318"/>
                  </a:lnTo>
                  <a:lnTo>
                    <a:pt x="407" y="3349"/>
                  </a:lnTo>
                  <a:lnTo>
                    <a:pt x="400" y="3371"/>
                  </a:lnTo>
                  <a:lnTo>
                    <a:pt x="415" y="3395"/>
                  </a:lnTo>
                  <a:lnTo>
                    <a:pt x="454" y="3407"/>
                  </a:lnTo>
                  <a:lnTo>
                    <a:pt x="509" y="3412"/>
                  </a:lnTo>
                  <a:lnTo>
                    <a:pt x="590" y="3410"/>
                  </a:lnTo>
                  <a:lnTo>
                    <a:pt x="644" y="3392"/>
                  </a:lnTo>
                  <a:lnTo>
                    <a:pt x="711" y="3359"/>
                  </a:lnTo>
                  <a:lnTo>
                    <a:pt x="782" y="3338"/>
                  </a:lnTo>
                  <a:lnTo>
                    <a:pt x="848" y="3315"/>
                  </a:lnTo>
                  <a:lnTo>
                    <a:pt x="878" y="3266"/>
                  </a:lnTo>
                  <a:lnTo>
                    <a:pt x="864" y="3197"/>
                  </a:lnTo>
                  <a:lnTo>
                    <a:pt x="850" y="3161"/>
                  </a:lnTo>
                  <a:lnTo>
                    <a:pt x="837" y="3152"/>
                  </a:lnTo>
                  <a:lnTo>
                    <a:pt x="821" y="3067"/>
                  </a:lnTo>
                  <a:lnTo>
                    <a:pt x="823" y="2949"/>
                  </a:lnTo>
                  <a:lnTo>
                    <a:pt x="832" y="2758"/>
                  </a:lnTo>
                  <a:lnTo>
                    <a:pt x="829" y="2624"/>
                  </a:lnTo>
                  <a:lnTo>
                    <a:pt x="793" y="2516"/>
                  </a:lnTo>
                  <a:lnTo>
                    <a:pt x="760" y="2439"/>
                  </a:lnTo>
                  <a:lnTo>
                    <a:pt x="740" y="2309"/>
                  </a:lnTo>
                  <a:lnTo>
                    <a:pt x="724" y="2141"/>
                  </a:lnTo>
                  <a:lnTo>
                    <a:pt x="707" y="1944"/>
                  </a:lnTo>
                  <a:lnTo>
                    <a:pt x="716" y="1785"/>
                  </a:lnTo>
                  <a:lnTo>
                    <a:pt x="759" y="1721"/>
                  </a:lnTo>
                  <a:lnTo>
                    <a:pt x="782" y="1641"/>
                  </a:lnTo>
                  <a:lnTo>
                    <a:pt x="840" y="1669"/>
                  </a:lnTo>
                  <a:lnTo>
                    <a:pt x="911" y="1671"/>
                  </a:lnTo>
                  <a:lnTo>
                    <a:pt x="945" y="1682"/>
                  </a:lnTo>
                  <a:lnTo>
                    <a:pt x="977" y="1682"/>
                  </a:lnTo>
                  <a:lnTo>
                    <a:pt x="1008" y="1694"/>
                  </a:lnTo>
                  <a:lnTo>
                    <a:pt x="1041" y="1690"/>
                  </a:lnTo>
                  <a:lnTo>
                    <a:pt x="1044" y="1668"/>
                  </a:lnTo>
                  <a:lnTo>
                    <a:pt x="1040" y="1652"/>
                  </a:lnTo>
                  <a:lnTo>
                    <a:pt x="1080" y="1520"/>
                  </a:lnTo>
                  <a:lnTo>
                    <a:pt x="1129" y="1399"/>
                  </a:lnTo>
                  <a:lnTo>
                    <a:pt x="1170" y="1277"/>
                  </a:lnTo>
                  <a:lnTo>
                    <a:pt x="1134" y="1195"/>
                  </a:lnTo>
                  <a:close/>
                  <a:moveTo>
                    <a:pt x="258" y="659"/>
                  </a:moveTo>
                  <a:lnTo>
                    <a:pt x="176" y="697"/>
                  </a:lnTo>
                  <a:lnTo>
                    <a:pt x="181" y="574"/>
                  </a:lnTo>
                  <a:lnTo>
                    <a:pt x="206" y="478"/>
                  </a:lnTo>
                  <a:lnTo>
                    <a:pt x="225" y="515"/>
                  </a:lnTo>
                  <a:lnTo>
                    <a:pt x="251" y="560"/>
                  </a:lnTo>
                  <a:lnTo>
                    <a:pt x="303" y="598"/>
                  </a:lnTo>
                  <a:lnTo>
                    <a:pt x="350" y="610"/>
                  </a:lnTo>
                  <a:lnTo>
                    <a:pt x="258" y="659"/>
                  </a:lnTo>
                  <a:close/>
                  <a:moveTo>
                    <a:pt x="308" y="591"/>
                  </a:moveTo>
                  <a:lnTo>
                    <a:pt x="273" y="566"/>
                  </a:lnTo>
                  <a:lnTo>
                    <a:pt x="250" y="541"/>
                  </a:lnTo>
                  <a:lnTo>
                    <a:pt x="225" y="502"/>
                  </a:lnTo>
                  <a:lnTo>
                    <a:pt x="217" y="452"/>
                  </a:lnTo>
                  <a:lnTo>
                    <a:pt x="229" y="392"/>
                  </a:lnTo>
                  <a:lnTo>
                    <a:pt x="254" y="358"/>
                  </a:lnTo>
                  <a:lnTo>
                    <a:pt x="259" y="381"/>
                  </a:lnTo>
                  <a:lnTo>
                    <a:pt x="272" y="455"/>
                  </a:lnTo>
                  <a:lnTo>
                    <a:pt x="281" y="457"/>
                  </a:lnTo>
                  <a:lnTo>
                    <a:pt x="298" y="521"/>
                  </a:lnTo>
                  <a:lnTo>
                    <a:pt x="328" y="576"/>
                  </a:lnTo>
                  <a:lnTo>
                    <a:pt x="355" y="602"/>
                  </a:lnTo>
                  <a:lnTo>
                    <a:pt x="308" y="591"/>
                  </a:lnTo>
                  <a:close/>
                  <a:moveTo>
                    <a:pt x="430" y="549"/>
                  </a:moveTo>
                  <a:lnTo>
                    <a:pt x="400" y="573"/>
                  </a:lnTo>
                  <a:lnTo>
                    <a:pt x="371" y="595"/>
                  </a:lnTo>
                  <a:lnTo>
                    <a:pt x="349" y="579"/>
                  </a:lnTo>
                  <a:lnTo>
                    <a:pt x="320" y="527"/>
                  </a:lnTo>
                  <a:lnTo>
                    <a:pt x="291" y="453"/>
                  </a:lnTo>
                  <a:lnTo>
                    <a:pt x="278" y="287"/>
                  </a:lnTo>
                  <a:lnTo>
                    <a:pt x="286" y="268"/>
                  </a:lnTo>
                  <a:lnTo>
                    <a:pt x="308" y="287"/>
                  </a:lnTo>
                  <a:lnTo>
                    <a:pt x="294" y="314"/>
                  </a:lnTo>
                  <a:lnTo>
                    <a:pt x="302" y="328"/>
                  </a:lnTo>
                  <a:lnTo>
                    <a:pt x="298" y="342"/>
                  </a:lnTo>
                  <a:lnTo>
                    <a:pt x="305" y="370"/>
                  </a:lnTo>
                  <a:lnTo>
                    <a:pt x="300" y="394"/>
                  </a:lnTo>
                  <a:lnTo>
                    <a:pt x="302" y="414"/>
                  </a:lnTo>
                  <a:lnTo>
                    <a:pt x="317" y="420"/>
                  </a:lnTo>
                  <a:lnTo>
                    <a:pt x="347" y="422"/>
                  </a:lnTo>
                  <a:lnTo>
                    <a:pt x="402" y="447"/>
                  </a:lnTo>
                  <a:lnTo>
                    <a:pt x="449" y="538"/>
                  </a:lnTo>
                  <a:lnTo>
                    <a:pt x="430" y="549"/>
                  </a:lnTo>
                  <a:close/>
                  <a:moveTo>
                    <a:pt x="765" y="474"/>
                  </a:moveTo>
                  <a:lnTo>
                    <a:pt x="748" y="524"/>
                  </a:lnTo>
                  <a:lnTo>
                    <a:pt x="730" y="513"/>
                  </a:lnTo>
                  <a:lnTo>
                    <a:pt x="693" y="489"/>
                  </a:lnTo>
                  <a:lnTo>
                    <a:pt x="653" y="477"/>
                  </a:lnTo>
                  <a:lnTo>
                    <a:pt x="630" y="427"/>
                  </a:lnTo>
                  <a:lnTo>
                    <a:pt x="641" y="387"/>
                  </a:lnTo>
                  <a:lnTo>
                    <a:pt x="663" y="391"/>
                  </a:lnTo>
                  <a:lnTo>
                    <a:pt x="685" y="381"/>
                  </a:lnTo>
                  <a:lnTo>
                    <a:pt x="726" y="314"/>
                  </a:lnTo>
                  <a:lnTo>
                    <a:pt x="735" y="323"/>
                  </a:lnTo>
                  <a:lnTo>
                    <a:pt x="751" y="325"/>
                  </a:lnTo>
                  <a:lnTo>
                    <a:pt x="781" y="406"/>
                  </a:lnTo>
                  <a:lnTo>
                    <a:pt x="765" y="474"/>
                  </a:lnTo>
                  <a:close/>
                </a:path>
              </a:pathLst>
            </a:custGeom>
            <a:solidFill>
              <a:schemeClr val="bg1">
                <a:lumMod val="75000"/>
              </a:schemeClr>
            </a:solidFill>
            <a:ln>
              <a:noFill/>
            </a:ln>
          </p:spPr>
          <p:txBody>
            <a:bodyPr vert="horz" wrap="square" lIns="112542" tIns="56271" rIns="112542" bIns="56271" numCol="1" anchor="t" anchorCtr="0" compatLnSpc="1">
              <a:prstTxWarp prst="textNoShape">
                <a:avLst/>
              </a:prstTxWarp>
            </a:bodyPr>
            <a:lstStyle/>
            <a:p>
              <a:endParaRPr lang="ko-KR" altLang="en-US" sz="2215"/>
            </a:p>
          </p:txBody>
        </p:sp>
        <p:grpSp>
          <p:nvGrpSpPr>
            <p:cNvPr id="21" name="그룹 20"/>
            <p:cNvGrpSpPr/>
            <p:nvPr/>
          </p:nvGrpSpPr>
          <p:grpSpPr>
            <a:xfrm flipH="1">
              <a:off x="8105777" y="4896156"/>
              <a:ext cx="754705" cy="1091424"/>
              <a:chOff x="1052119" y="2814067"/>
              <a:chExt cx="513545" cy="742667"/>
            </a:xfrm>
            <a:solidFill>
              <a:schemeClr val="bg1">
                <a:lumMod val="85000"/>
              </a:schemeClr>
            </a:solidFill>
          </p:grpSpPr>
          <p:sp>
            <p:nvSpPr>
              <p:cNvPr id="22" name="Freeform 6"/>
              <p:cNvSpPr>
                <a:spLocks noEditPoints="1"/>
              </p:cNvSpPr>
              <p:nvPr/>
            </p:nvSpPr>
            <p:spPr bwMode="auto">
              <a:xfrm>
                <a:off x="1052119" y="2816019"/>
                <a:ext cx="256002" cy="740715"/>
              </a:xfrm>
              <a:custGeom>
                <a:avLst/>
                <a:gdLst>
                  <a:gd name="T0" fmla="*/ 692 w 788"/>
                  <a:gd name="T1" fmla="*/ 842 h 2280"/>
                  <a:gd name="T2" fmla="*/ 650 w 788"/>
                  <a:gd name="T3" fmla="*/ 800 h 2280"/>
                  <a:gd name="T4" fmla="*/ 598 w 788"/>
                  <a:gd name="T5" fmla="*/ 582 h 2280"/>
                  <a:gd name="T6" fmla="*/ 514 w 788"/>
                  <a:gd name="T7" fmla="*/ 404 h 2280"/>
                  <a:gd name="T8" fmla="*/ 576 w 788"/>
                  <a:gd name="T9" fmla="*/ 286 h 2280"/>
                  <a:gd name="T10" fmla="*/ 604 w 788"/>
                  <a:gd name="T11" fmla="*/ 188 h 2280"/>
                  <a:gd name="T12" fmla="*/ 568 w 788"/>
                  <a:gd name="T13" fmla="*/ 40 h 2280"/>
                  <a:gd name="T14" fmla="*/ 472 w 788"/>
                  <a:gd name="T15" fmla="*/ 6 h 2280"/>
                  <a:gd name="T16" fmla="*/ 390 w 788"/>
                  <a:gd name="T17" fmla="*/ 80 h 2280"/>
                  <a:gd name="T18" fmla="*/ 368 w 788"/>
                  <a:gd name="T19" fmla="*/ 166 h 2280"/>
                  <a:gd name="T20" fmla="*/ 402 w 788"/>
                  <a:gd name="T21" fmla="*/ 282 h 2280"/>
                  <a:gd name="T22" fmla="*/ 344 w 788"/>
                  <a:gd name="T23" fmla="*/ 328 h 2280"/>
                  <a:gd name="T24" fmla="*/ 248 w 788"/>
                  <a:gd name="T25" fmla="*/ 528 h 2280"/>
                  <a:gd name="T26" fmla="*/ 206 w 788"/>
                  <a:gd name="T27" fmla="*/ 722 h 2280"/>
                  <a:gd name="T28" fmla="*/ 166 w 788"/>
                  <a:gd name="T29" fmla="*/ 830 h 2280"/>
                  <a:gd name="T30" fmla="*/ 156 w 788"/>
                  <a:gd name="T31" fmla="*/ 888 h 2280"/>
                  <a:gd name="T32" fmla="*/ 106 w 788"/>
                  <a:gd name="T33" fmla="*/ 942 h 2280"/>
                  <a:gd name="T34" fmla="*/ 24 w 788"/>
                  <a:gd name="T35" fmla="*/ 972 h 2280"/>
                  <a:gd name="T36" fmla="*/ 0 w 788"/>
                  <a:gd name="T37" fmla="*/ 1054 h 2280"/>
                  <a:gd name="T38" fmla="*/ 92 w 788"/>
                  <a:gd name="T39" fmla="*/ 1182 h 2280"/>
                  <a:gd name="T40" fmla="*/ 130 w 788"/>
                  <a:gd name="T41" fmla="*/ 1230 h 2280"/>
                  <a:gd name="T42" fmla="*/ 222 w 788"/>
                  <a:gd name="T43" fmla="*/ 1420 h 2280"/>
                  <a:gd name="T44" fmla="*/ 246 w 788"/>
                  <a:gd name="T45" fmla="*/ 1512 h 2280"/>
                  <a:gd name="T46" fmla="*/ 312 w 788"/>
                  <a:gd name="T47" fmla="*/ 1522 h 2280"/>
                  <a:gd name="T48" fmla="*/ 300 w 788"/>
                  <a:gd name="T49" fmla="*/ 1628 h 2280"/>
                  <a:gd name="T50" fmla="*/ 270 w 788"/>
                  <a:gd name="T51" fmla="*/ 1758 h 2280"/>
                  <a:gd name="T52" fmla="*/ 234 w 788"/>
                  <a:gd name="T53" fmla="*/ 2006 h 2280"/>
                  <a:gd name="T54" fmla="*/ 198 w 788"/>
                  <a:gd name="T55" fmla="*/ 2060 h 2280"/>
                  <a:gd name="T56" fmla="*/ 236 w 788"/>
                  <a:gd name="T57" fmla="*/ 2168 h 2280"/>
                  <a:gd name="T58" fmla="*/ 228 w 788"/>
                  <a:gd name="T59" fmla="*/ 2264 h 2280"/>
                  <a:gd name="T60" fmla="*/ 432 w 788"/>
                  <a:gd name="T61" fmla="*/ 2274 h 2280"/>
                  <a:gd name="T62" fmla="*/ 570 w 788"/>
                  <a:gd name="T63" fmla="*/ 2254 h 2280"/>
                  <a:gd name="T64" fmla="*/ 506 w 788"/>
                  <a:gd name="T65" fmla="*/ 2226 h 2280"/>
                  <a:gd name="T66" fmla="*/ 428 w 788"/>
                  <a:gd name="T67" fmla="*/ 2136 h 2280"/>
                  <a:gd name="T68" fmla="*/ 452 w 788"/>
                  <a:gd name="T69" fmla="*/ 2070 h 2280"/>
                  <a:gd name="T70" fmla="*/ 648 w 788"/>
                  <a:gd name="T71" fmla="*/ 1766 h 2280"/>
                  <a:gd name="T72" fmla="*/ 750 w 788"/>
                  <a:gd name="T73" fmla="*/ 1566 h 2280"/>
                  <a:gd name="T74" fmla="*/ 664 w 788"/>
                  <a:gd name="T75" fmla="*/ 1240 h 2280"/>
                  <a:gd name="T76" fmla="*/ 618 w 788"/>
                  <a:gd name="T77" fmla="*/ 1062 h 2280"/>
                  <a:gd name="T78" fmla="*/ 584 w 788"/>
                  <a:gd name="T79" fmla="*/ 948 h 2280"/>
                  <a:gd name="T80" fmla="*/ 648 w 788"/>
                  <a:gd name="T81" fmla="*/ 924 h 2280"/>
                  <a:gd name="T82" fmla="*/ 716 w 788"/>
                  <a:gd name="T83" fmla="*/ 944 h 2280"/>
                  <a:gd name="T84" fmla="*/ 758 w 788"/>
                  <a:gd name="T85" fmla="*/ 946 h 2280"/>
                  <a:gd name="T86" fmla="*/ 788 w 788"/>
                  <a:gd name="T87" fmla="*/ 874 h 2280"/>
                  <a:gd name="T88" fmla="*/ 238 w 788"/>
                  <a:gd name="T89" fmla="*/ 952 h 2280"/>
                  <a:gd name="T90" fmla="*/ 190 w 788"/>
                  <a:gd name="T91" fmla="*/ 884 h 2280"/>
                  <a:gd name="T92" fmla="*/ 210 w 788"/>
                  <a:gd name="T93" fmla="*/ 832 h 2280"/>
                  <a:gd name="T94" fmla="*/ 272 w 788"/>
                  <a:gd name="T95" fmla="*/ 738 h 2280"/>
                  <a:gd name="T96" fmla="*/ 274 w 788"/>
                  <a:gd name="T97" fmla="*/ 868 h 2280"/>
                  <a:gd name="T98" fmla="*/ 564 w 788"/>
                  <a:gd name="T99" fmla="*/ 1608 h 2280"/>
                  <a:gd name="T100" fmla="*/ 538 w 788"/>
                  <a:gd name="T101" fmla="*/ 1630 h 2280"/>
                  <a:gd name="T102" fmla="*/ 480 w 788"/>
                  <a:gd name="T103" fmla="*/ 1668 h 2280"/>
                  <a:gd name="T104" fmla="*/ 504 w 788"/>
                  <a:gd name="T105" fmla="*/ 1514 h 2280"/>
                  <a:gd name="T106" fmla="*/ 540 w 788"/>
                  <a:gd name="T107" fmla="*/ 1510 h 2280"/>
                  <a:gd name="T108" fmla="*/ 560 w 788"/>
                  <a:gd name="T109" fmla="*/ 1568 h 2280"/>
                  <a:gd name="T110" fmla="*/ 564 w 788"/>
                  <a:gd name="T111" fmla="*/ 816 h 2280"/>
                  <a:gd name="T112" fmla="*/ 546 w 788"/>
                  <a:gd name="T113" fmla="*/ 786 h 2280"/>
                  <a:gd name="T114" fmla="*/ 544 w 788"/>
                  <a:gd name="T115" fmla="*/ 722 h 2280"/>
                  <a:gd name="T116" fmla="*/ 584 w 788"/>
                  <a:gd name="T117" fmla="*/ 734 h 2280"/>
                  <a:gd name="T118" fmla="*/ 596 w 788"/>
                  <a:gd name="T119" fmla="*/ 712 h 2280"/>
                  <a:gd name="T120" fmla="*/ 606 w 788"/>
                  <a:gd name="T121" fmla="*/ 682 h 2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8" h="2280">
                    <a:moveTo>
                      <a:pt x="784" y="874"/>
                    </a:moveTo>
                    <a:lnTo>
                      <a:pt x="784" y="874"/>
                    </a:lnTo>
                    <a:lnTo>
                      <a:pt x="774" y="870"/>
                    </a:lnTo>
                    <a:lnTo>
                      <a:pt x="768" y="868"/>
                    </a:lnTo>
                    <a:lnTo>
                      <a:pt x="760" y="870"/>
                    </a:lnTo>
                    <a:lnTo>
                      <a:pt x="752" y="868"/>
                    </a:lnTo>
                    <a:lnTo>
                      <a:pt x="752" y="868"/>
                    </a:lnTo>
                    <a:lnTo>
                      <a:pt x="748" y="864"/>
                    </a:lnTo>
                    <a:lnTo>
                      <a:pt x="740" y="858"/>
                    </a:lnTo>
                    <a:lnTo>
                      <a:pt x="740" y="858"/>
                    </a:lnTo>
                    <a:lnTo>
                      <a:pt x="714" y="848"/>
                    </a:lnTo>
                    <a:lnTo>
                      <a:pt x="692" y="842"/>
                    </a:lnTo>
                    <a:lnTo>
                      <a:pt x="692" y="842"/>
                    </a:lnTo>
                    <a:lnTo>
                      <a:pt x="692" y="838"/>
                    </a:lnTo>
                    <a:lnTo>
                      <a:pt x="694" y="832"/>
                    </a:lnTo>
                    <a:lnTo>
                      <a:pt x="694" y="832"/>
                    </a:lnTo>
                    <a:lnTo>
                      <a:pt x="694" y="828"/>
                    </a:lnTo>
                    <a:lnTo>
                      <a:pt x="690" y="822"/>
                    </a:lnTo>
                    <a:lnTo>
                      <a:pt x="684" y="816"/>
                    </a:lnTo>
                    <a:lnTo>
                      <a:pt x="684" y="816"/>
                    </a:lnTo>
                    <a:lnTo>
                      <a:pt x="662" y="802"/>
                    </a:lnTo>
                    <a:lnTo>
                      <a:pt x="662" y="802"/>
                    </a:lnTo>
                    <a:lnTo>
                      <a:pt x="654" y="800"/>
                    </a:lnTo>
                    <a:lnTo>
                      <a:pt x="650" y="800"/>
                    </a:lnTo>
                    <a:lnTo>
                      <a:pt x="634" y="794"/>
                    </a:lnTo>
                    <a:lnTo>
                      <a:pt x="634" y="794"/>
                    </a:lnTo>
                    <a:lnTo>
                      <a:pt x="612" y="694"/>
                    </a:lnTo>
                    <a:lnTo>
                      <a:pt x="612" y="694"/>
                    </a:lnTo>
                    <a:lnTo>
                      <a:pt x="608" y="654"/>
                    </a:lnTo>
                    <a:lnTo>
                      <a:pt x="604" y="630"/>
                    </a:lnTo>
                    <a:lnTo>
                      <a:pt x="604" y="630"/>
                    </a:lnTo>
                    <a:lnTo>
                      <a:pt x="608" y="618"/>
                    </a:lnTo>
                    <a:lnTo>
                      <a:pt x="608" y="608"/>
                    </a:lnTo>
                    <a:lnTo>
                      <a:pt x="606" y="596"/>
                    </a:lnTo>
                    <a:lnTo>
                      <a:pt x="606" y="596"/>
                    </a:lnTo>
                    <a:lnTo>
                      <a:pt x="598" y="582"/>
                    </a:lnTo>
                    <a:lnTo>
                      <a:pt x="586" y="562"/>
                    </a:lnTo>
                    <a:lnTo>
                      <a:pt x="566" y="528"/>
                    </a:lnTo>
                    <a:lnTo>
                      <a:pt x="566" y="528"/>
                    </a:lnTo>
                    <a:lnTo>
                      <a:pt x="554" y="504"/>
                    </a:lnTo>
                    <a:lnTo>
                      <a:pt x="546" y="488"/>
                    </a:lnTo>
                    <a:lnTo>
                      <a:pt x="540" y="472"/>
                    </a:lnTo>
                    <a:lnTo>
                      <a:pt x="540" y="472"/>
                    </a:lnTo>
                    <a:lnTo>
                      <a:pt x="534" y="454"/>
                    </a:lnTo>
                    <a:lnTo>
                      <a:pt x="524" y="436"/>
                    </a:lnTo>
                    <a:lnTo>
                      <a:pt x="514" y="416"/>
                    </a:lnTo>
                    <a:lnTo>
                      <a:pt x="514" y="416"/>
                    </a:lnTo>
                    <a:lnTo>
                      <a:pt x="514" y="404"/>
                    </a:lnTo>
                    <a:lnTo>
                      <a:pt x="516" y="392"/>
                    </a:lnTo>
                    <a:lnTo>
                      <a:pt x="520" y="378"/>
                    </a:lnTo>
                    <a:lnTo>
                      <a:pt x="520" y="378"/>
                    </a:lnTo>
                    <a:lnTo>
                      <a:pt x="528" y="348"/>
                    </a:lnTo>
                    <a:lnTo>
                      <a:pt x="530" y="332"/>
                    </a:lnTo>
                    <a:lnTo>
                      <a:pt x="530" y="332"/>
                    </a:lnTo>
                    <a:lnTo>
                      <a:pt x="538" y="330"/>
                    </a:lnTo>
                    <a:lnTo>
                      <a:pt x="546" y="326"/>
                    </a:lnTo>
                    <a:lnTo>
                      <a:pt x="554" y="316"/>
                    </a:lnTo>
                    <a:lnTo>
                      <a:pt x="554" y="316"/>
                    </a:lnTo>
                    <a:lnTo>
                      <a:pt x="564" y="300"/>
                    </a:lnTo>
                    <a:lnTo>
                      <a:pt x="576" y="286"/>
                    </a:lnTo>
                    <a:lnTo>
                      <a:pt x="576" y="286"/>
                    </a:lnTo>
                    <a:lnTo>
                      <a:pt x="582" y="276"/>
                    </a:lnTo>
                    <a:lnTo>
                      <a:pt x="584" y="264"/>
                    </a:lnTo>
                    <a:lnTo>
                      <a:pt x="590" y="242"/>
                    </a:lnTo>
                    <a:lnTo>
                      <a:pt x="590" y="242"/>
                    </a:lnTo>
                    <a:lnTo>
                      <a:pt x="594" y="232"/>
                    </a:lnTo>
                    <a:lnTo>
                      <a:pt x="596" y="222"/>
                    </a:lnTo>
                    <a:lnTo>
                      <a:pt x="598" y="204"/>
                    </a:lnTo>
                    <a:lnTo>
                      <a:pt x="598" y="204"/>
                    </a:lnTo>
                    <a:lnTo>
                      <a:pt x="602" y="194"/>
                    </a:lnTo>
                    <a:lnTo>
                      <a:pt x="604" y="188"/>
                    </a:lnTo>
                    <a:lnTo>
                      <a:pt x="604" y="188"/>
                    </a:lnTo>
                    <a:lnTo>
                      <a:pt x="606" y="168"/>
                    </a:lnTo>
                    <a:lnTo>
                      <a:pt x="608" y="140"/>
                    </a:lnTo>
                    <a:lnTo>
                      <a:pt x="608" y="140"/>
                    </a:lnTo>
                    <a:lnTo>
                      <a:pt x="608" y="128"/>
                    </a:lnTo>
                    <a:lnTo>
                      <a:pt x="606" y="110"/>
                    </a:lnTo>
                    <a:lnTo>
                      <a:pt x="602" y="92"/>
                    </a:lnTo>
                    <a:lnTo>
                      <a:pt x="596" y="78"/>
                    </a:lnTo>
                    <a:lnTo>
                      <a:pt x="596" y="78"/>
                    </a:lnTo>
                    <a:lnTo>
                      <a:pt x="588" y="66"/>
                    </a:lnTo>
                    <a:lnTo>
                      <a:pt x="582" y="56"/>
                    </a:lnTo>
                    <a:lnTo>
                      <a:pt x="568" y="40"/>
                    </a:lnTo>
                    <a:lnTo>
                      <a:pt x="568" y="40"/>
                    </a:lnTo>
                    <a:lnTo>
                      <a:pt x="556" y="28"/>
                    </a:lnTo>
                    <a:lnTo>
                      <a:pt x="546" y="16"/>
                    </a:lnTo>
                    <a:lnTo>
                      <a:pt x="546" y="16"/>
                    </a:lnTo>
                    <a:lnTo>
                      <a:pt x="540" y="12"/>
                    </a:lnTo>
                    <a:lnTo>
                      <a:pt x="530" y="8"/>
                    </a:lnTo>
                    <a:lnTo>
                      <a:pt x="512" y="2"/>
                    </a:lnTo>
                    <a:lnTo>
                      <a:pt x="512" y="2"/>
                    </a:lnTo>
                    <a:lnTo>
                      <a:pt x="500" y="0"/>
                    </a:lnTo>
                    <a:lnTo>
                      <a:pt x="488" y="2"/>
                    </a:lnTo>
                    <a:lnTo>
                      <a:pt x="488" y="2"/>
                    </a:lnTo>
                    <a:lnTo>
                      <a:pt x="472" y="6"/>
                    </a:lnTo>
                    <a:lnTo>
                      <a:pt x="472" y="6"/>
                    </a:lnTo>
                    <a:lnTo>
                      <a:pt x="460" y="4"/>
                    </a:lnTo>
                    <a:lnTo>
                      <a:pt x="450" y="6"/>
                    </a:lnTo>
                    <a:lnTo>
                      <a:pt x="446" y="6"/>
                    </a:lnTo>
                    <a:lnTo>
                      <a:pt x="440" y="8"/>
                    </a:lnTo>
                    <a:lnTo>
                      <a:pt x="440" y="8"/>
                    </a:lnTo>
                    <a:lnTo>
                      <a:pt x="420" y="22"/>
                    </a:lnTo>
                    <a:lnTo>
                      <a:pt x="412" y="28"/>
                    </a:lnTo>
                    <a:lnTo>
                      <a:pt x="404" y="38"/>
                    </a:lnTo>
                    <a:lnTo>
                      <a:pt x="404" y="38"/>
                    </a:lnTo>
                    <a:lnTo>
                      <a:pt x="396" y="60"/>
                    </a:lnTo>
                    <a:lnTo>
                      <a:pt x="392" y="70"/>
                    </a:lnTo>
                    <a:lnTo>
                      <a:pt x="390" y="80"/>
                    </a:lnTo>
                    <a:lnTo>
                      <a:pt x="390" y="80"/>
                    </a:lnTo>
                    <a:lnTo>
                      <a:pt x="384" y="118"/>
                    </a:lnTo>
                    <a:lnTo>
                      <a:pt x="384" y="118"/>
                    </a:lnTo>
                    <a:lnTo>
                      <a:pt x="384" y="140"/>
                    </a:lnTo>
                    <a:lnTo>
                      <a:pt x="384" y="154"/>
                    </a:lnTo>
                    <a:lnTo>
                      <a:pt x="384" y="154"/>
                    </a:lnTo>
                    <a:lnTo>
                      <a:pt x="380" y="154"/>
                    </a:lnTo>
                    <a:lnTo>
                      <a:pt x="374" y="154"/>
                    </a:lnTo>
                    <a:lnTo>
                      <a:pt x="372" y="154"/>
                    </a:lnTo>
                    <a:lnTo>
                      <a:pt x="370" y="156"/>
                    </a:lnTo>
                    <a:lnTo>
                      <a:pt x="368" y="160"/>
                    </a:lnTo>
                    <a:lnTo>
                      <a:pt x="368" y="166"/>
                    </a:lnTo>
                    <a:lnTo>
                      <a:pt x="368" y="166"/>
                    </a:lnTo>
                    <a:lnTo>
                      <a:pt x="372" y="190"/>
                    </a:lnTo>
                    <a:lnTo>
                      <a:pt x="378" y="210"/>
                    </a:lnTo>
                    <a:lnTo>
                      <a:pt x="378" y="210"/>
                    </a:lnTo>
                    <a:lnTo>
                      <a:pt x="380" y="218"/>
                    </a:lnTo>
                    <a:lnTo>
                      <a:pt x="384" y="222"/>
                    </a:lnTo>
                    <a:lnTo>
                      <a:pt x="390" y="230"/>
                    </a:lnTo>
                    <a:lnTo>
                      <a:pt x="390" y="230"/>
                    </a:lnTo>
                    <a:lnTo>
                      <a:pt x="394" y="236"/>
                    </a:lnTo>
                    <a:lnTo>
                      <a:pt x="398" y="238"/>
                    </a:lnTo>
                    <a:lnTo>
                      <a:pt x="402" y="282"/>
                    </a:lnTo>
                    <a:lnTo>
                      <a:pt x="402" y="282"/>
                    </a:lnTo>
                    <a:lnTo>
                      <a:pt x="400" y="282"/>
                    </a:lnTo>
                    <a:lnTo>
                      <a:pt x="392" y="290"/>
                    </a:lnTo>
                    <a:lnTo>
                      <a:pt x="392" y="290"/>
                    </a:lnTo>
                    <a:lnTo>
                      <a:pt x="380" y="304"/>
                    </a:lnTo>
                    <a:lnTo>
                      <a:pt x="374" y="314"/>
                    </a:lnTo>
                    <a:lnTo>
                      <a:pt x="374" y="314"/>
                    </a:lnTo>
                    <a:lnTo>
                      <a:pt x="360" y="314"/>
                    </a:lnTo>
                    <a:lnTo>
                      <a:pt x="360" y="314"/>
                    </a:lnTo>
                    <a:lnTo>
                      <a:pt x="354" y="314"/>
                    </a:lnTo>
                    <a:lnTo>
                      <a:pt x="352" y="316"/>
                    </a:lnTo>
                    <a:lnTo>
                      <a:pt x="344" y="328"/>
                    </a:lnTo>
                    <a:lnTo>
                      <a:pt x="344" y="328"/>
                    </a:lnTo>
                    <a:lnTo>
                      <a:pt x="334" y="342"/>
                    </a:lnTo>
                    <a:lnTo>
                      <a:pt x="324" y="354"/>
                    </a:lnTo>
                    <a:lnTo>
                      <a:pt x="324" y="354"/>
                    </a:lnTo>
                    <a:lnTo>
                      <a:pt x="306" y="376"/>
                    </a:lnTo>
                    <a:lnTo>
                      <a:pt x="282" y="410"/>
                    </a:lnTo>
                    <a:lnTo>
                      <a:pt x="282" y="410"/>
                    </a:lnTo>
                    <a:lnTo>
                      <a:pt x="266" y="434"/>
                    </a:lnTo>
                    <a:lnTo>
                      <a:pt x="260" y="444"/>
                    </a:lnTo>
                    <a:lnTo>
                      <a:pt x="256" y="460"/>
                    </a:lnTo>
                    <a:lnTo>
                      <a:pt x="256" y="460"/>
                    </a:lnTo>
                    <a:lnTo>
                      <a:pt x="250" y="496"/>
                    </a:lnTo>
                    <a:lnTo>
                      <a:pt x="248" y="528"/>
                    </a:lnTo>
                    <a:lnTo>
                      <a:pt x="248" y="528"/>
                    </a:lnTo>
                    <a:lnTo>
                      <a:pt x="248" y="546"/>
                    </a:lnTo>
                    <a:lnTo>
                      <a:pt x="248" y="558"/>
                    </a:lnTo>
                    <a:lnTo>
                      <a:pt x="248" y="558"/>
                    </a:lnTo>
                    <a:lnTo>
                      <a:pt x="244" y="584"/>
                    </a:lnTo>
                    <a:lnTo>
                      <a:pt x="244" y="584"/>
                    </a:lnTo>
                    <a:lnTo>
                      <a:pt x="234" y="628"/>
                    </a:lnTo>
                    <a:lnTo>
                      <a:pt x="234" y="628"/>
                    </a:lnTo>
                    <a:lnTo>
                      <a:pt x="228" y="652"/>
                    </a:lnTo>
                    <a:lnTo>
                      <a:pt x="220" y="676"/>
                    </a:lnTo>
                    <a:lnTo>
                      <a:pt x="212" y="698"/>
                    </a:lnTo>
                    <a:lnTo>
                      <a:pt x="206" y="722"/>
                    </a:lnTo>
                    <a:lnTo>
                      <a:pt x="206" y="722"/>
                    </a:lnTo>
                    <a:lnTo>
                      <a:pt x="200" y="748"/>
                    </a:lnTo>
                    <a:lnTo>
                      <a:pt x="192" y="772"/>
                    </a:lnTo>
                    <a:lnTo>
                      <a:pt x="192" y="772"/>
                    </a:lnTo>
                    <a:lnTo>
                      <a:pt x="188" y="784"/>
                    </a:lnTo>
                    <a:lnTo>
                      <a:pt x="186" y="796"/>
                    </a:lnTo>
                    <a:lnTo>
                      <a:pt x="184" y="810"/>
                    </a:lnTo>
                    <a:lnTo>
                      <a:pt x="180" y="820"/>
                    </a:lnTo>
                    <a:lnTo>
                      <a:pt x="180" y="820"/>
                    </a:lnTo>
                    <a:lnTo>
                      <a:pt x="168" y="818"/>
                    </a:lnTo>
                    <a:lnTo>
                      <a:pt x="168" y="818"/>
                    </a:lnTo>
                    <a:lnTo>
                      <a:pt x="166" y="830"/>
                    </a:lnTo>
                    <a:lnTo>
                      <a:pt x="164" y="840"/>
                    </a:lnTo>
                    <a:lnTo>
                      <a:pt x="164" y="840"/>
                    </a:lnTo>
                    <a:lnTo>
                      <a:pt x="180" y="844"/>
                    </a:lnTo>
                    <a:lnTo>
                      <a:pt x="180" y="844"/>
                    </a:lnTo>
                    <a:lnTo>
                      <a:pt x="176" y="862"/>
                    </a:lnTo>
                    <a:lnTo>
                      <a:pt x="176" y="874"/>
                    </a:lnTo>
                    <a:lnTo>
                      <a:pt x="174" y="886"/>
                    </a:lnTo>
                    <a:lnTo>
                      <a:pt x="174" y="886"/>
                    </a:lnTo>
                    <a:lnTo>
                      <a:pt x="162" y="886"/>
                    </a:lnTo>
                    <a:lnTo>
                      <a:pt x="162" y="886"/>
                    </a:lnTo>
                    <a:lnTo>
                      <a:pt x="160" y="886"/>
                    </a:lnTo>
                    <a:lnTo>
                      <a:pt x="156" y="888"/>
                    </a:lnTo>
                    <a:lnTo>
                      <a:pt x="154" y="894"/>
                    </a:lnTo>
                    <a:lnTo>
                      <a:pt x="154" y="902"/>
                    </a:lnTo>
                    <a:lnTo>
                      <a:pt x="154" y="902"/>
                    </a:lnTo>
                    <a:lnTo>
                      <a:pt x="152" y="922"/>
                    </a:lnTo>
                    <a:lnTo>
                      <a:pt x="154" y="932"/>
                    </a:lnTo>
                    <a:lnTo>
                      <a:pt x="154" y="932"/>
                    </a:lnTo>
                    <a:lnTo>
                      <a:pt x="146" y="932"/>
                    </a:lnTo>
                    <a:lnTo>
                      <a:pt x="130" y="930"/>
                    </a:lnTo>
                    <a:lnTo>
                      <a:pt x="130" y="930"/>
                    </a:lnTo>
                    <a:lnTo>
                      <a:pt x="120" y="932"/>
                    </a:lnTo>
                    <a:lnTo>
                      <a:pt x="112" y="936"/>
                    </a:lnTo>
                    <a:lnTo>
                      <a:pt x="106" y="942"/>
                    </a:lnTo>
                    <a:lnTo>
                      <a:pt x="106" y="942"/>
                    </a:lnTo>
                    <a:lnTo>
                      <a:pt x="102" y="940"/>
                    </a:lnTo>
                    <a:lnTo>
                      <a:pt x="98" y="938"/>
                    </a:lnTo>
                    <a:lnTo>
                      <a:pt x="90" y="938"/>
                    </a:lnTo>
                    <a:lnTo>
                      <a:pt x="90" y="938"/>
                    </a:lnTo>
                    <a:lnTo>
                      <a:pt x="82" y="938"/>
                    </a:lnTo>
                    <a:lnTo>
                      <a:pt x="74" y="938"/>
                    </a:lnTo>
                    <a:lnTo>
                      <a:pt x="62" y="940"/>
                    </a:lnTo>
                    <a:lnTo>
                      <a:pt x="48" y="950"/>
                    </a:lnTo>
                    <a:lnTo>
                      <a:pt x="48" y="950"/>
                    </a:lnTo>
                    <a:lnTo>
                      <a:pt x="34" y="962"/>
                    </a:lnTo>
                    <a:lnTo>
                      <a:pt x="24" y="972"/>
                    </a:lnTo>
                    <a:lnTo>
                      <a:pt x="14" y="988"/>
                    </a:lnTo>
                    <a:lnTo>
                      <a:pt x="14" y="988"/>
                    </a:lnTo>
                    <a:lnTo>
                      <a:pt x="12" y="994"/>
                    </a:lnTo>
                    <a:lnTo>
                      <a:pt x="12" y="1004"/>
                    </a:lnTo>
                    <a:lnTo>
                      <a:pt x="12" y="1014"/>
                    </a:lnTo>
                    <a:lnTo>
                      <a:pt x="12" y="1014"/>
                    </a:lnTo>
                    <a:lnTo>
                      <a:pt x="10" y="1018"/>
                    </a:lnTo>
                    <a:lnTo>
                      <a:pt x="4" y="1026"/>
                    </a:lnTo>
                    <a:lnTo>
                      <a:pt x="0" y="1038"/>
                    </a:lnTo>
                    <a:lnTo>
                      <a:pt x="0" y="1046"/>
                    </a:lnTo>
                    <a:lnTo>
                      <a:pt x="0" y="1054"/>
                    </a:lnTo>
                    <a:lnTo>
                      <a:pt x="0" y="1054"/>
                    </a:lnTo>
                    <a:lnTo>
                      <a:pt x="16" y="1104"/>
                    </a:lnTo>
                    <a:lnTo>
                      <a:pt x="24" y="1130"/>
                    </a:lnTo>
                    <a:lnTo>
                      <a:pt x="34" y="1150"/>
                    </a:lnTo>
                    <a:lnTo>
                      <a:pt x="34" y="1150"/>
                    </a:lnTo>
                    <a:lnTo>
                      <a:pt x="42" y="1162"/>
                    </a:lnTo>
                    <a:lnTo>
                      <a:pt x="52" y="1170"/>
                    </a:lnTo>
                    <a:lnTo>
                      <a:pt x="62" y="1174"/>
                    </a:lnTo>
                    <a:lnTo>
                      <a:pt x="70" y="1178"/>
                    </a:lnTo>
                    <a:lnTo>
                      <a:pt x="70" y="1178"/>
                    </a:lnTo>
                    <a:lnTo>
                      <a:pt x="78" y="1180"/>
                    </a:lnTo>
                    <a:lnTo>
                      <a:pt x="86" y="1182"/>
                    </a:lnTo>
                    <a:lnTo>
                      <a:pt x="92" y="1182"/>
                    </a:lnTo>
                    <a:lnTo>
                      <a:pt x="92" y="1182"/>
                    </a:lnTo>
                    <a:lnTo>
                      <a:pt x="92" y="1184"/>
                    </a:lnTo>
                    <a:lnTo>
                      <a:pt x="92" y="1188"/>
                    </a:lnTo>
                    <a:lnTo>
                      <a:pt x="94" y="1196"/>
                    </a:lnTo>
                    <a:lnTo>
                      <a:pt x="102" y="1202"/>
                    </a:lnTo>
                    <a:lnTo>
                      <a:pt x="102" y="1202"/>
                    </a:lnTo>
                    <a:lnTo>
                      <a:pt x="112" y="1208"/>
                    </a:lnTo>
                    <a:lnTo>
                      <a:pt x="122" y="1210"/>
                    </a:lnTo>
                    <a:lnTo>
                      <a:pt x="132" y="1212"/>
                    </a:lnTo>
                    <a:lnTo>
                      <a:pt x="132" y="1212"/>
                    </a:lnTo>
                    <a:lnTo>
                      <a:pt x="130" y="1216"/>
                    </a:lnTo>
                    <a:lnTo>
                      <a:pt x="130" y="1230"/>
                    </a:lnTo>
                    <a:lnTo>
                      <a:pt x="132" y="1248"/>
                    </a:lnTo>
                    <a:lnTo>
                      <a:pt x="136" y="1258"/>
                    </a:lnTo>
                    <a:lnTo>
                      <a:pt x="140" y="1270"/>
                    </a:lnTo>
                    <a:lnTo>
                      <a:pt x="140" y="1270"/>
                    </a:lnTo>
                    <a:lnTo>
                      <a:pt x="156" y="1306"/>
                    </a:lnTo>
                    <a:lnTo>
                      <a:pt x="164" y="1320"/>
                    </a:lnTo>
                    <a:lnTo>
                      <a:pt x="176" y="1342"/>
                    </a:lnTo>
                    <a:lnTo>
                      <a:pt x="176" y="1342"/>
                    </a:lnTo>
                    <a:lnTo>
                      <a:pt x="190" y="1364"/>
                    </a:lnTo>
                    <a:lnTo>
                      <a:pt x="200" y="1384"/>
                    </a:lnTo>
                    <a:lnTo>
                      <a:pt x="210" y="1402"/>
                    </a:lnTo>
                    <a:lnTo>
                      <a:pt x="222" y="1420"/>
                    </a:lnTo>
                    <a:lnTo>
                      <a:pt x="222" y="1420"/>
                    </a:lnTo>
                    <a:lnTo>
                      <a:pt x="234" y="1434"/>
                    </a:lnTo>
                    <a:lnTo>
                      <a:pt x="244" y="1444"/>
                    </a:lnTo>
                    <a:lnTo>
                      <a:pt x="248" y="1448"/>
                    </a:lnTo>
                    <a:lnTo>
                      <a:pt x="250" y="1452"/>
                    </a:lnTo>
                    <a:lnTo>
                      <a:pt x="250" y="1458"/>
                    </a:lnTo>
                    <a:lnTo>
                      <a:pt x="250" y="1464"/>
                    </a:lnTo>
                    <a:lnTo>
                      <a:pt x="250" y="1464"/>
                    </a:lnTo>
                    <a:lnTo>
                      <a:pt x="246" y="1476"/>
                    </a:lnTo>
                    <a:lnTo>
                      <a:pt x="244" y="1488"/>
                    </a:lnTo>
                    <a:lnTo>
                      <a:pt x="242" y="1498"/>
                    </a:lnTo>
                    <a:lnTo>
                      <a:pt x="246" y="1512"/>
                    </a:lnTo>
                    <a:lnTo>
                      <a:pt x="246" y="1512"/>
                    </a:lnTo>
                    <a:lnTo>
                      <a:pt x="252" y="1526"/>
                    </a:lnTo>
                    <a:lnTo>
                      <a:pt x="256" y="1536"/>
                    </a:lnTo>
                    <a:lnTo>
                      <a:pt x="260" y="1540"/>
                    </a:lnTo>
                    <a:lnTo>
                      <a:pt x="264" y="1542"/>
                    </a:lnTo>
                    <a:lnTo>
                      <a:pt x="268" y="1544"/>
                    </a:lnTo>
                    <a:lnTo>
                      <a:pt x="276" y="1544"/>
                    </a:lnTo>
                    <a:lnTo>
                      <a:pt x="276" y="1544"/>
                    </a:lnTo>
                    <a:lnTo>
                      <a:pt x="284" y="1542"/>
                    </a:lnTo>
                    <a:lnTo>
                      <a:pt x="292" y="1540"/>
                    </a:lnTo>
                    <a:lnTo>
                      <a:pt x="304" y="1530"/>
                    </a:lnTo>
                    <a:lnTo>
                      <a:pt x="312" y="1522"/>
                    </a:lnTo>
                    <a:lnTo>
                      <a:pt x="316" y="1516"/>
                    </a:lnTo>
                    <a:lnTo>
                      <a:pt x="316" y="1516"/>
                    </a:lnTo>
                    <a:lnTo>
                      <a:pt x="316" y="1516"/>
                    </a:lnTo>
                    <a:lnTo>
                      <a:pt x="318" y="1520"/>
                    </a:lnTo>
                    <a:lnTo>
                      <a:pt x="318" y="1528"/>
                    </a:lnTo>
                    <a:lnTo>
                      <a:pt x="316" y="1540"/>
                    </a:lnTo>
                    <a:lnTo>
                      <a:pt x="316" y="1540"/>
                    </a:lnTo>
                    <a:lnTo>
                      <a:pt x="312" y="1570"/>
                    </a:lnTo>
                    <a:lnTo>
                      <a:pt x="308" y="1592"/>
                    </a:lnTo>
                    <a:lnTo>
                      <a:pt x="308" y="1592"/>
                    </a:lnTo>
                    <a:lnTo>
                      <a:pt x="304" y="1606"/>
                    </a:lnTo>
                    <a:lnTo>
                      <a:pt x="300" y="1628"/>
                    </a:lnTo>
                    <a:lnTo>
                      <a:pt x="300" y="1628"/>
                    </a:lnTo>
                    <a:lnTo>
                      <a:pt x="298" y="1644"/>
                    </a:lnTo>
                    <a:lnTo>
                      <a:pt x="294" y="1656"/>
                    </a:lnTo>
                    <a:lnTo>
                      <a:pt x="292" y="1664"/>
                    </a:lnTo>
                    <a:lnTo>
                      <a:pt x="292" y="1670"/>
                    </a:lnTo>
                    <a:lnTo>
                      <a:pt x="292" y="1670"/>
                    </a:lnTo>
                    <a:lnTo>
                      <a:pt x="292" y="1674"/>
                    </a:lnTo>
                    <a:lnTo>
                      <a:pt x="290" y="1678"/>
                    </a:lnTo>
                    <a:lnTo>
                      <a:pt x="288" y="1686"/>
                    </a:lnTo>
                    <a:lnTo>
                      <a:pt x="284" y="1696"/>
                    </a:lnTo>
                    <a:lnTo>
                      <a:pt x="284" y="1696"/>
                    </a:lnTo>
                    <a:lnTo>
                      <a:pt x="270" y="1758"/>
                    </a:lnTo>
                    <a:lnTo>
                      <a:pt x="270" y="1758"/>
                    </a:lnTo>
                    <a:lnTo>
                      <a:pt x="264" y="1784"/>
                    </a:lnTo>
                    <a:lnTo>
                      <a:pt x="260" y="1810"/>
                    </a:lnTo>
                    <a:lnTo>
                      <a:pt x="252" y="1870"/>
                    </a:lnTo>
                    <a:lnTo>
                      <a:pt x="252" y="1870"/>
                    </a:lnTo>
                    <a:lnTo>
                      <a:pt x="246" y="1906"/>
                    </a:lnTo>
                    <a:lnTo>
                      <a:pt x="242" y="1948"/>
                    </a:lnTo>
                    <a:lnTo>
                      <a:pt x="238" y="1994"/>
                    </a:lnTo>
                    <a:lnTo>
                      <a:pt x="238" y="1994"/>
                    </a:lnTo>
                    <a:lnTo>
                      <a:pt x="238" y="2000"/>
                    </a:lnTo>
                    <a:lnTo>
                      <a:pt x="236" y="2004"/>
                    </a:lnTo>
                    <a:lnTo>
                      <a:pt x="234" y="2006"/>
                    </a:lnTo>
                    <a:lnTo>
                      <a:pt x="234" y="2006"/>
                    </a:lnTo>
                    <a:lnTo>
                      <a:pt x="224" y="2010"/>
                    </a:lnTo>
                    <a:lnTo>
                      <a:pt x="220" y="2012"/>
                    </a:lnTo>
                    <a:lnTo>
                      <a:pt x="218" y="2016"/>
                    </a:lnTo>
                    <a:lnTo>
                      <a:pt x="218" y="2016"/>
                    </a:lnTo>
                    <a:lnTo>
                      <a:pt x="216" y="2026"/>
                    </a:lnTo>
                    <a:lnTo>
                      <a:pt x="214" y="2030"/>
                    </a:lnTo>
                    <a:lnTo>
                      <a:pt x="210" y="2036"/>
                    </a:lnTo>
                    <a:lnTo>
                      <a:pt x="210" y="2036"/>
                    </a:lnTo>
                    <a:lnTo>
                      <a:pt x="200" y="2048"/>
                    </a:lnTo>
                    <a:lnTo>
                      <a:pt x="196" y="2054"/>
                    </a:lnTo>
                    <a:lnTo>
                      <a:pt x="198" y="2060"/>
                    </a:lnTo>
                    <a:lnTo>
                      <a:pt x="198" y="2060"/>
                    </a:lnTo>
                    <a:lnTo>
                      <a:pt x="200" y="2066"/>
                    </a:lnTo>
                    <a:lnTo>
                      <a:pt x="204" y="2072"/>
                    </a:lnTo>
                    <a:lnTo>
                      <a:pt x="218" y="2086"/>
                    </a:lnTo>
                    <a:lnTo>
                      <a:pt x="234" y="2100"/>
                    </a:lnTo>
                    <a:lnTo>
                      <a:pt x="234" y="2100"/>
                    </a:lnTo>
                    <a:lnTo>
                      <a:pt x="238" y="2114"/>
                    </a:lnTo>
                    <a:lnTo>
                      <a:pt x="242" y="2142"/>
                    </a:lnTo>
                    <a:lnTo>
                      <a:pt x="242" y="2142"/>
                    </a:lnTo>
                    <a:lnTo>
                      <a:pt x="242" y="2154"/>
                    </a:lnTo>
                    <a:lnTo>
                      <a:pt x="240" y="2160"/>
                    </a:lnTo>
                    <a:lnTo>
                      <a:pt x="236" y="2168"/>
                    </a:lnTo>
                    <a:lnTo>
                      <a:pt x="232" y="2180"/>
                    </a:lnTo>
                    <a:lnTo>
                      <a:pt x="232" y="2180"/>
                    </a:lnTo>
                    <a:lnTo>
                      <a:pt x="226" y="2204"/>
                    </a:lnTo>
                    <a:lnTo>
                      <a:pt x="222" y="2222"/>
                    </a:lnTo>
                    <a:lnTo>
                      <a:pt x="222" y="2222"/>
                    </a:lnTo>
                    <a:lnTo>
                      <a:pt x="222" y="2230"/>
                    </a:lnTo>
                    <a:lnTo>
                      <a:pt x="224" y="2234"/>
                    </a:lnTo>
                    <a:lnTo>
                      <a:pt x="228" y="2238"/>
                    </a:lnTo>
                    <a:lnTo>
                      <a:pt x="228" y="2238"/>
                    </a:lnTo>
                    <a:lnTo>
                      <a:pt x="228" y="2242"/>
                    </a:lnTo>
                    <a:lnTo>
                      <a:pt x="226" y="2252"/>
                    </a:lnTo>
                    <a:lnTo>
                      <a:pt x="228" y="2264"/>
                    </a:lnTo>
                    <a:lnTo>
                      <a:pt x="230" y="2270"/>
                    </a:lnTo>
                    <a:lnTo>
                      <a:pt x="234" y="2274"/>
                    </a:lnTo>
                    <a:lnTo>
                      <a:pt x="234" y="2274"/>
                    </a:lnTo>
                    <a:lnTo>
                      <a:pt x="242" y="2276"/>
                    </a:lnTo>
                    <a:lnTo>
                      <a:pt x="256" y="2278"/>
                    </a:lnTo>
                    <a:lnTo>
                      <a:pt x="294" y="2278"/>
                    </a:lnTo>
                    <a:lnTo>
                      <a:pt x="336" y="2278"/>
                    </a:lnTo>
                    <a:lnTo>
                      <a:pt x="368" y="2276"/>
                    </a:lnTo>
                    <a:lnTo>
                      <a:pt x="368" y="2276"/>
                    </a:lnTo>
                    <a:lnTo>
                      <a:pt x="388" y="2274"/>
                    </a:lnTo>
                    <a:lnTo>
                      <a:pt x="410" y="2274"/>
                    </a:lnTo>
                    <a:lnTo>
                      <a:pt x="432" y="2274"/>
                    </a:lnTo>
                    <a:lnTo>
                      <a:pt x="456" y="2276"/>
                    </a:lnTo>
                    <a:lnTo>
                      <a:pt x="456" y="2276"/>
                    </a:lnTo>
                    <a:lnTo>
                      <a:pt x="480" y="2278"/>
                    </a:lnTo>
                    <a:lnTo>
                      <a:pt x="504" y="2280"/>
                    </a:lnTo>
                    <a:lnTo>
                      <a:pt x="538" y="2278"/>
                    </a:lnTo>
                    <a:lnTo>
                      <a:pt x="538" y="2278"/>
                    </a:lnTo>
                    <a:lnTo>
                      <a:pt x="548" y="2278"/>
                    </a:lnTo>
                    <a:lnTo>
                      <a:pt x="554" y="2276"/>
                    </a:lnTo>
                    <a:lnTo>
                      <a:pt x="560" y="2274"/>
                    </a:lnTo>
                    <a:lnTo>
                      <a:pt x="564" y="2266"/>
                    </a:lnTo>
                    <a:lnTo>
                      <a:pt x="564" y="2266"/>
                    </a:lnTo>
                    <a:lnTo>
                      <a:pt x="570" y="2254"/>
                    </a:lnTo>
                    <a:lnTo>
                      <a:pt x="572" y="2246"/>
                    </a:lnTo>
                    <a:lnTo>
                      <a:pt x="570" y="2242"/>
                    </a:lnTo>
                    <a:lnTo>
                      <a:pt x="568" y="2238"/>
                    </a:lnTo>
                    <a:lnTo>
                      <a:pt x="566" y="2238"/>
                    </a:lnTo>
                    <a:lnTo>
                      <a:pt x="562" y="2236"/>
                    </a:lnTo>
                    <a:lnTo>
                      <a:pt x="562" y="2236"/>
                    </a:lnTo>
                    <a:lnTo>
                      <a:pt x="548" y="2236"/>
                    </a:lnTo>
                    <a:lnTo>
                      <a:pt x="534" y="2236"/>
                    </a:lnTo>
                    <a:lnTo>
                      <a:pt x="518" y="2232"/>
                    </a:lnTo>
                    <a:lnTo>
                      <a:pt x="512" y="2230"/>
                    </a:lnTo>
                    <a:lnTo>
                      <a:pt x="506" y="2226"/>
                    </a:lnTo>
                    <a:lnTo>
                      <a:pt x="506" y="2226"/>
                    </a:lnTo>
                    <a:lnTo>
                      <a:pt x="486" y="2210"/>
                    </a:lnTo>
                    <a:lnTo>
                      <a:pt x="474" y="2202"/>
                    </a:lnTo>
                    <a:lnTo>
                      <a:pt x="462" y="2194"/>
                    </a:lnTo>
                    <a:lnTo>
                      <a:pt x="462" y="2194"/>
                    </a:lnTo>
                    <a:lnTo>
                      <a:pt x="454" y="2190"/>
                    </a:lnTo>
                    <a:lnTo>
                      <a:pt x="452" y="2188"/>
                    </a:lnTo>
                    <a:lnTo>
                      <a:pt x="446" y="2178"/>
                    </a:lnTo>
                    <a:lnTo>
                      <a:pt x="446" y="2178"/>
                    </a:lnTo>
                    <a:lnTo>
                      <a:pt x="442" y="2172"/>
                    </a:lnTo>
                    <a:lnTo>
                      <a:pt x="438" y="2166"/>
                    </a:lnTo>
                    <a:lnTo>
                      <a:pt x="432" y="2152"/>
                    </a:lnTo>
                    <a:lnTo>
                      <a:pt x="428" y="2136"/>
                    </a:lnTo>
                    <a:lnTo>
                      <a:pt x="428" y="2136"/>
                    </a:lnTo>
                    <a:lnTo>
                      <a:pt x="430" y="2136"/>
                    </a:lnTo>
                    <a:lnTo>
                      <a:pt x="434" y="2136"/>
                    </a:lnTo>
                    <a:lnTo>
                      <a:pt x="436" y="2132"/>
                    </a:lnTo>
                    <a:lnTo>
                      <a:pt x="436" y="2132"/>
                    </a:lnTo>
                    <a:lnTo>
                      <a:pt x="434" y="2118"/>
                    </a:lnTo>
                    <a:lnTo>
                      <a:pt x="432" y="2112"/>
                    </a:lnTo>
                    <a:lnTo>
                      <a:pt x="432" y="2112"/>
                    </a:lnTo>
                    <a:lnTo>
                      <a:pt x="436" y="2104"/>
                    </a:lnTo>
                    <a:lnTo>
                      <a:pt x="446" y="2082"/>
                    </a:lnTo>
                    <a:lnTo>
                      <a:pt x="446" y="2082"/>
                    </a:lnTo>
                    <a:lnTo>
                      <a:pt x="452" y="2070"/>
                    </a:lnTo>
                    <a:lnTo>
                      <a:pt x="458" y="2064"/>
                    </a:lnTo>
                    <a:lnTo>
                      <a:pt x="466" y="2058"/>
                    </a:lnTo>
                    <a:lnTo>
                      <a:pt x="472" y="2052"/>
                    </a:lnTo>
                    <a:lnTo>
                      <a:pt x="472" y="2052"/>
                    </a:lnTo>
                    <a:lnTo>
                      <a:pt x="480" y="2044"/>
                    </a:lnTo>
                    <a:lnTo>
                      <a:pt x="488" y="2032"/>
                    </a:lnTo>
                    <a:lnTo>
                      <a:pt x="506" y="2000"/>
                    </a:lnTo>
                    <a:lnTo>
                      <a:pt x="506" y="2000"/>
                    </a:lnTo>
                    <a:lnTo>
                      <a:pt x="544" y="1938"/>
                    </a:lnTo>
                    <a:lnTo>
                      <a:pt x="590" y="1864"/>
                    </a:lnTo>
                    <a:lnTo>
                      <a:pt x="590" y="1864"/>
                    </a:lnTo>
                    <a:lnTo>
                      <a:pt x="648" y="1766"/>
                    </a:lnTo>
                    <a:lnTo>
                      <a:pt x="648" y="1766"/>
                    </a:lnTo>
                    <a:lnTo>
                      <a:pt x="676" y="1722"/>
                    </a:lnTo>
                    <a:lnTo>
                      <a:pt x="702" y="1688"/>
                    </a:lnTo>
                    <a:lnTo>
                      <a:pt x="702" y="1688"/>
                    </a:lnTo>
                    <a:lnTo>
                      <a:pt x="716" y="1668"/>
                    </a:lnTo>
                    <a:lnTo>
                      <a:pt x="734" y="1642"/>
                    </a:lnTo>
                    <a:lnTo>
                      <a:pt x="748" y="1616"/>
                    </a:lnTo>
                    <a:lnTo>
                      <a:pt x="754" y="1606"/>
                    </a:lnTo>
                    <a:lnTo>
                      <a:pt x="756" y="1596"/>
                    </a:lnTo>
                    <a:lnTo>
                      <a:pt x="756" y="1596"/>
                    </a:lnTo>
                    <a:lnTo>
                      <a:pt x="754" y="1584"/>
                    </a:lnTo>
                    <a:lnTo>
                      <a:pt x="750" y="1566"/>
                    </a:lnTo>
                    <a:lnTo>
                      <a:pt x="742" y="1526"/>
                    </a:lnTo>
                    <a:lnTo>
                      <a:pt x="722" y="1452"/>
                    </a:lnTo>
                    <a:lnTo>
                      <a:pt x="722" y="1452"/>
                    </a:lnTo>
                    <a:lnTo>
                      <a:pt x="714" y="1426"/>
                    </a:lnTo>
                    <a:lnTo>
                      <a:pt x="704" y="1398"/>
                    </a:lnTo>
                    <a:lnTo>
                      <a:pt x="686" y="1342"/>
                    </a:lnTo>
                    <a:lnTo>
                      <a:pt x="686" y="1342"/>
                    </a:lnTo>
                    <a:lnTo>
                      <a:pt x="678" y="1316"/>
                    </a:lnTo>
                    <a:lnTo>
                      <a:pt x="668" y="1294"/>
                    </a:lnTo>
                    <a:lnTo>
                      <a:pt x="658" y="1276"/>
                    </a:lnTo>
                    <a:lnTo>
                      <a:pt x="658" y="1276"/>
                    </a:lnTo>
                    <a:lnTo>
                      <a:pt x="664" y="1240"/>
                    </a:lnTo>
                    <a:lnTo>
                      <a:pt x="664" y="1240"/>
                    </a:lnTo>
                    <a:lnTo>
                      <a:pt x="664" y="1228"/>
                    </a:lnTo>
                    <a:lnTo>
                      <a:pt x="664" y="1218"/>
                    </a:lnTo>
                    <a:lnTo>
                      <a:pt x="662" y="1200"/>
                    </a:lnTo>
                    <a:lnTo>
                      <a:pt x="662" y="1200"/>
                    </a:lnTo>
                    <a:lnTo>
                      <a:pt x="662" y="1190"/>
                    </a:lnTo>
                    <a:lnTo>
                      <a:pt x="658" y="1180"/>
                    </a:lnTo>
                    <a:lnTo>
                      <a:pt x="650" y="1152"/>
                    </a:lnTo>
                    <a:lnTo>
                      <a:pt x="650" y="1152"/>
                    </a:lnTo>
                    <a:lnTo>
                      <a:pt x="630" y="1104"/>
                    </a:lnTo>
                    <a:lnTo>
                      <a:pt x="630" y="1104"/>
                    </a:lnTo>
                    <a:lnTo>
                      <a:pt x="618" y="1062"/>
                    </a:lnTo>
                    <a:lnTo>
                      <a:pt x="612" y="1044"/>
                    </a:lnTo>
                    <a:lnTo>
                      <a:pt x="604" y="1028"/>
                    </a:lnTo>
                    <a:lnTo>
                      <a:pt x="604" y="1028"/>
                    </a:lnTo>
                    <a:lnTo>
                      <a:pt x="590" y="998"/>
                    </a:lnTo>
                    <a:lnTo>
                      <a:pt x="582" y="984"/>
                    </a:lnTo>
                    <a:lnTo>
                      <a:pt x="588" y="964"/>
                    </a:lnTo>
                    <a:lnTo>
                      <a:pt x="580" y="958"/>
                    </a:lnTo>
                    <a:lnTo>
                      <a:pt x="580" y="958"/>
                    </a:lnTo>
                    <a:lnTo>
                      <a:pt x="582" y="956"/>
                    </a:lnTo>
                    <a:lnTo>
                      <a:pt x="584" y="952"/>
                    </a:lnTo>
                    <a:lnTo>
                      <a:pt x="584" y="948"/>
                    </a:lnTo>
                    <a:lnTo>
                      <a:pt x="584" y="948"/>
                    </a:lnTo>
                    <a:lnTo>
                      <a:pt x="586" y="932"/>
                    </a:lnTo>
                    <a:lnTo>
                      <a:pt x="586" y="932"/>
                    </a:lnTo>
                    <a:lnTo>
                      <a:pt x="592" y="936"/>
                    </a:lnTo>
                    <a:lnTo>
                      <a:pt x="600" y="938"/>
                    </a:lnTo>
                    <a:lnTo>
                      <a:pt x="610" y="940"/>
                    </a:lnTo>
                    <a:lnTo>
                      <a:pt x="610" y="940"/>
                    </a:lnTo>
                    <a:lnTo>
                      <a:pt x="614" y="940"/>
                    </a:lnTo>
                    <a:lnTo>
                      <a:pt x="618" y="938"/>
                    </a:lnTo>
                    <a:lnTo>
                      <a:pt x="624" y="932"/>
                    </a:lnTo>
                    <a:lnTo>
                      <a:pt x="630" y="922"/>
                    </a:lnTo>
                    <a:lnTo>
                      <a:pt x="648" y="924"/>
                    </a:lnTo>
                    <a:lnTo>
                      <a:pt x="648" y="924"/>
                    </a:lnTo>
                    <a:lnTo>
                      <a:pt x="648" y="926"/>
                    </a:lnTo>
                    <a:lnTo>
                      <a:pt x="652" y="930"/>
                    </a:lnTo>
                    <a:lnTo>
                      <a:pt x="656" y="930"/>
                    </a:lnTo>
                    <a:lnTo>
                      <a:pt x="656" y="930"/>
                    </a:lnTo>
                    <a:lnTo>
                      <a:pt x="682" y="938"/>
                    </a:lnTo>
                    <a:lnTo>
                      <a:pt x="686" y="932"/>
                    </a:lnTo>
                    <a:lnTo>
                      <a:pt x="686" y="932"/>
                    </a:lnTo>
                    <a:lnTo>
                      <a:pt x="690" y="936"/>
                    </a:lnTo>
                    <a:lnTo>
                      <a:pt x="698" y="940"/>
                    </a:lnTo>
                    <a:lnTo>
                      <a:pt x="698" y="940"/>
                    </a:lnTo>
                    <a:lnTo>
                      <a:pt x="716" y="944"/>
                    </a:lnTo>
                    <a:lnTo>
                      <a:pt x="716" y="944"/>
                    </a:lnTo>
                    <a:lnTo>
                      <a:pt x="718" y="944"/>
                    </a:lnTo>
                    <a:lnTo>
                      <a:pt x="722" y="942"/>
                    </a:lnTo>
                    <a:lnTo>
                      <a:pt x="722" y="942"/>
                    </a:lnTo>
                    <a:lnTo>
                      <a:pt x="730" y="940"/>
                    </a:lnTo>
                    <a:lnTo>
                      <a:pt x="734" y="936"/>
                    </a:lnTo>
                    <a:lnTo>
                      <a:pt x="734" y="936"/>
                    </a:lnTo>
                    <a:lnTo>
                      <a:pt x="740" y="938"/>
                    </a:lnTo>
                    <a:lnTo>
                      <a:pt x="746" y="944"/>
                    </a:lnTo>
                    <a:lnTo>
                      <a:pt x="746" y="944"/>
                    </a:lnTo>
                    <a:lnTo>
                      <a:pt x="748" y="944"/>
                    </a:lnTo>
                    <a:lnTo>
                      <a:pt x="752" y="946"/>
                    </a:lnTo>
                    <a:lnTo>
                      <a:pt x="758" y="946"/>
                    </a:lnTo>
                    <a:lnTo>
                      <a:pt x="758" y="946"/>
                    </a:lnTo>
                    <a:lnTo>
                      <a:pt x="762" y="948"/>
                    </a:lnTo>
                    <a:lnTo>
                      <a:pt x="764" y="948"/>
                    </a:lnTo>
                    <a:lnTo>
                      <a:pt x="768" y="946"/>
                    </a:lnTo>
                    <a:lnTo>
                      <a:pt x="768" y="946"/>
                    </a:lnTo>
                    <a:lnTo>
                      <a:pt x="778" y="932"/>
                    </a:lnTo>
                    <a:lnTo>
                      <a:pt x="782" y="922"/>
                    </a:lnTo>
                    <a:lnTo>
                      <a:pt x="784" y="908"/>
                    </a:lnTo>
                    <a:lnTo>
                      <a:pt x="784" y="908"/>
                    </a:lnTo>
                    <a:lnTo>
                      <a:pt x="788" y="886"/>
                    </a:lnTo>
                    <a:lnTo>
                      <a:pt x="788" y="878"/>
                    </a:lnTo>
                    <a:lnTo>
                      <a:pt x="788" y="874"/>
                    </a:lnTo>
                    <a:lnTo>
                      <a:pt x="784" y="874"/>
                    </a:lnTo>
                    <a:lnTo>
                      <a:pt x="784" y="874"/>
                    </a:lnTo>
                    <a:close/>
                    <a:moveTo>
                      <a:pt x="270" y="894"/>
                    </a:moveTo>
                    <a:lnTo>
                      <a:pt x="270" y="894"/>
                    </a:lnTo>
                    <a:lnTo>
                      <a:pt x="264" y="916"/>
                    </a:lnTo>
                    <a:lnTo>
                      <a:pt x="258" y="936"/>
                    </a:lnTo>
                    <a:lnTo>
                      <a:pt x="258" y="936"/>
                    </a:lnTo>
                    <a:lnTo>
                      <a:pt x="256" y="940"/>
                    </a:lnTo>
                    <a:lnTo>
                      <a:pt x="254" y="944"/>
                    </a:lnTo>
                    <a:lnTo>
                      <a:pt x="248" y="948"/>
                    </a:lnTo>
                    <a:lnTo>
                      <a:pt x="238" y="952"/>
                    </a:lnTo>
                    <a:lnTo>
                      <a:pt x="238" y="952"/>
                    </a:lnTo>
                    <a:lnTo>
                      <a:pt x="240" y="942"/>
                    </a:lnTo>
                    <a:lnTo>
                      <a:pt x="240" y="916"/>
                    </a:lnTo>
                    <a:lnTo>
                      <a:pt x="240" y="916"/>
                    </a:lnTo>
                    <a:lnTo>
                      <a:pt x="238" y="904"/>
                    </a:lnTo>
                    <a:lnTo>
                      <a:pt x="234" y="896"/>
                    </a:lnTo>
                    <a:lnTo>
                      <a:pt x="228" y="892"/>
                    </a:lnTo>
                    <a:lnTo>
                      <a:pt x="218" y="888"/>
                    </a:lnTo>
                    <a:lnTo>
                      <a:pt x="218" y="888"/>
                    </a:lnTo>
                    <a:lnTo>
                      <a:pt x="206" y="886"/>
                    </a:lnTo>
                    <a:lnTo>
                      <a:pt x="190" y="886"/>
                    </a:lnTo>
                    <a:lnTo>
                      <a:pt x="190" y="886"/>
                    </a:lnTo>
                    <a:lnTo>
                      <a:pt x="190" y="884"/>
                    </a:lnTo>
                    <a:lnTo>
                      <a:pt x="190" y="884"/>
                    </a:lnTo>
                    <a:lnTo>
                      <a:pt x="190" y="870"/>
                    </a:lnTo>
                    <a:lnTo>
                      <a:pt x="194" y="854"/>
                    </a:lnTo>
                    <a:lnTo>
                      <a:pt x="194" y="854"/>
                    </a:lnTo>
                    <a:lnTo>
                      <a:pt x="202" y="854"/>
                    </a:lnTo>
                    <a:lnTo>
                      <a:pt x="212" y="854"/>
                    </a:lnTo>
                    <a:lnTo>
                      <a:pt x="212" y="854"/>
                    </a:lnTo>
                    <a:lnTo>
                      <a:pt x="214" y="844"/>
                    </a:lnTo>
                    <a:lnTo>
                      <a:pt x="218" y="834"/>
                    </a:lnTo>
                    <a:lnTo>
                      <a:pt x="218" y="834"/>
                    </a:lnTo>
                    <a:lnTo>
                      <a:pt x="210" y="832"/>
                    </a:lnTo>
                    <a:lnTo>
                      <a:pt x="210" y="832"/>
                    </a:lnTo>
                    <a:lnTo>
                      <a:pt x="232" y="728"/>
                    </a:lnTo>
                    <a:lnTo>
                      <a:pt x="244" y="676"/>
                    </a:lnTo>
                    <a:lnTo>
                      <a:pt x="258" y="626"/>
                    </a:lnTo>
                    <a:lnTo>
                      <a:pt x="258" y="626"/>
                    </a:lnTo>
                    <a:lnTo>
                      <a:pt x="258" y="628"/>
                    </a:lnTo>
                    <a:lnTo>
                      <a:pt x="258" y="628"/>
                    </a:lnTo>
                    <a:lnTo>
                      <a:pt x="264" y="646"/>
                    </a:lnTo>
                    <a:lnTo>
                      <a:pt x="266" y="656"/>
                    </a:lnTo>
                    <a:lnTo>
                      <a:pt x="268" y="674"/>
                    </a:lnTo>
                    <a:lnTo>
                      <a:pt x="268" y="674"/>
                    </a:lnTo>
                    <a:lnTo>
                      <a:pt x="270" y="708"/>
                    </a:lnTo>
                    <a:lnTo>
                      <a:pt x="272" y="738"/>
                    </a:lnTo>
                    <a:lnTo>
                      <a:pt x="272" y="738"/>
                    </a:lnTo>
                    <a:lnTo>
                      <a:pt x="274" y="760"/>
                    </a:lnTo>
                    <a:lnTo>
                      <a:pt x="270" y="780"/>
                    </a:lnTo>
                    <a:lnTo>
                      <a:pt x="270" y="780"/>
                    </a:lnTo>
                    <a:lnTo>
                      <a:pt x="266" y="800"/>
                    </a:lnTo>
                    <a:lnTo>
                      <a:pt x="264" y="810"/>
                    </a:lnTo>
                    <a:lnTo>
                      <a:pt x="266" y="826"/>
                    </a:lnTo>
                    <a:lnTo>
                      <a:pt x="266" y="826"/>
                    </a:lnTo>
                    <a:lnTo>
                      <a:pt x="270" y="852"/>
                    </a:lnTo>
                    <a:lnTo>
                      <a:pt x="272" y="860"/>
                    </a:lnTo>
                    <a:lnTo>
                      <a:pt x="274" y="868"/>
                    </a:lnTo>
                    <a:lnTo>
                      <a:pt x="274" y="868"/>
                    </a:lnTo>
                    <a:lnTo>
                      <a:pt x="276" y="874"/>
                    </a:lnTo>
                    <a:lnTo>
                      <a:pt x="276" y="878"/>
                    </a:lnTo>
                    <a:lnTo>
                      <a:pt x="270" y="894"/>
                    </a:lnTo>
                    <a:lnTo>
                      <a:pt x="270" y="894"/>
                    </a:lnTo>
                    <a:close/>
                    <a:moveTo>
                      <a:pt x="562" y="1584"/>
                    </a:moveTo>
                    <a:lnTo>
                      <a:pt x="562" y="1584"/>
                    </a:lnTo>
                    <a:lnTo>
                      <a:pt x="562" y="1586"/>
                    </a:lnTo>
                    <a:lnTo>
                      <a:pt x="562" y="1590"/>
                    </a:lnTo>
                    <a:lnTo>
                      <a:pt x="560" y="1592"/>
                    </a:lnTo>
                    <a:lnTo>
                      <a:pt x="562" y="1598"/>
                    </a:lnTo>
                    <a:lnTo>
                      <a:pt x="562" y="1598"/>
                    </a:lnTo>
                    <a:lnTo>
                      <a:pt x="564" y="1608"/>
                    </a:lnTo>
                    <a:lnTo>
                      <a:pt x="562" y="1610"/>
                    </a:lnTo>
                    <a:lnTo>
                      <a:pt x="560" y="1612"/>
                    </a:lnTo>
                    <a:lnTo>
                      <a:pt x="560" y="1612"/>
                    </a:lnTo>
                    <a:lnTo>
                      <a:pt x="558" y="1612"/>
                    </a:lnTo>
                    <a:lnTo>
                      <a:pt x="554" y="1610"/>
                    </a:lnTo>
                    <a:lnTo>
                      <a:pt x="548" y="1610"/>
                    </a:lnTo>
                    <a:lnTo>
                      <a:pt x="542" y="1610"/>
                    </a:lnTo>
                    <a:lnTo>
                      <a:pt x="542" y="1610"/>
                    </a:lnTo>
                    <a:lnTo>
                      <a:pt x="538" y="1614"/>
                    </a:lnTo>
                    <a:lnTo>
                      <a:pt x="536" y="1618"/>
                    </a:lnTo>
                    <a:lnTo>
                      <a:pt x="538" y="1630"/>
                    </a:lnTo>
                    <a:lnTo>
                      <a:pt x="538" y="1630"/>
                    </a:lnTo>
                    <a:lnTo>
                      <a:pt x="538" y="1634"/>
                    </a:lnTo>
                    <a:lnTo>
                      <a:pt x="534" y="1636"/>
                    </a:lnTo>
                    <a:lnTo>
                      <a:pt x="524" y="1642"/>
                    </a:lnTo>
                    <a:lnTo>
                      <a:pt x="524" y="1642"/>
                    </a:lnTo>
                    <a:lnTo>
                      <a:pt x="516" y="1648"/>
                    </a:lnTo>
                    <a:lnTo>
                      <a:pt x="500" y="1662"/>
                    </a:lnTo>
                    <a:lnTo>
                      <a:pt x="500" y="1662"/>
                    </a:lnTo>
                    <a:lnTo>
                      <a:pt x="484" y="1680"/>
                    </a:lnTo>
                    <a:lnTo>
                      <a:pt x="480" y="1688"/>
                    </a:lnTo>
                    <a:lnTo>
                      <a:pt x="480" y="1688"/>
                    </a:lnTo>
                    <a:lnTo>
                      <a:pt x="478" y="1676"/>
                    </a:lnTo>
                    <a:lnTo>
                      <a:pt x="480" y="1668"/>
                    </a:lnTo>
                    <a:lnTo>
                      <a:pt x="482" y="1660"/>
                    </a:lnTo>
                    <a:lnTo>
                      <a:pt x="482" y="1660"/>
                    </a:lnTo>
                    <a:lnTo>
                      <a:pt x="488" y="1646"/>
                    </a:lnTo>
                    <a:lnTo>
                      <a:pt x="496" y="1626"/>
                    </a:lnTo>
                    <a:lnTo>
                      <a:pt x="496" y="1626"/>
                    </a:lnTo>
                    <a:lnTo>
                      <a:pt x="498" y="1616"/>
                    </a:lnTo>
                    <a:lnTo>
                      <a:pt x="498" y="1606"/>
                    </a:lnTo>
                    <a:lnTo>
                      <a:pt x="498" y="1596"/>
                    </a:lnTo>
                    <a:lnTo>
                      <a:pt x="500" y="1580"/>
                    </a:lnTo>
                    <a:lnTo>
                      <a:pt x="500" y="1580"/>
                    </a:lnTo>
                    <a:lnTo>
                      <a:pt x="502" y="1548"/>
                    </a:lnTo>
                    <a:lnTo>
                      <a:pt x="504" y="1514"/>
                    </a:lnTo>
                    <a:lnTo>
                      <a:pt x="504" y="1514"/>
                    </a:lnTo>
                    <a:lnTo>
                      <a:pt x="514" y="1454"/>
                    </a:lnTo>
                    <a:lnTo>
                      <a:pt x="514" y="1454"/>
                    </a:lnTo>
                    <a:lnTo>
                      <a:pt x="518" y="1464"/>
                    </a:lnTo>
                    <a:lnTo>
                      <a:pt x="522" y="1474"/>
                    </a:lnTo>
                    <a:lnTo>
                      <a:pt x="526" y="1486"/>
                    </a:lnTo>
                    <a:lnTo>
                      <a:pt x="526" y="1486"/>
                    </a:lnTo>
                    <a:lnTo>
                      <a:pt x="528" y="1496"/>
                    </a:lnTo>
                    <a:lnTo>
                      <a:pt x="532" y="1502"/>
                    </a:lnTo>
                    <a:lnTo>
                      <a:pt x="536" y="1506"/>
                    </a:lnTo>
                    <a:lnTo>
                      <a:pt x="540" y="1510"/>
                    </a:lnTo>
                    <a:lnTo>
                      <a:pt x="540" y="1510"/>
                    </a:lnTo>
                    <a:lnTo>
                      <a:pt x="544" y="1522"/>
                    </a:lnTo>
                    <a:lnTo>
                      <a:pt x="548" y="1526"/>
                    </a:lnTo>
                    <a:lnTo>
                      <a:pt x="552" y="1530"/>
                    </a:lnTo>
                    <a:lnTo>
                      <a:pt x="552" y="1530"/>
                    </a:lnTo>
                    <a:lnTo>
                      <a:pt x="556" y="1532"/>
                    </a:lnTo>
                    <a:lnTo>
                      <a:pt x="558" y="1538"/>
                    </a:lnTo>
                    <a:lnTo>
                      <a:pt x="562" y="1552"/>
                    </a:lnTo>
                    <a:lnTo>
                      <a:pt x="562" y="1552"/>
                    </a:lnTo>
                    <a:lnTo>
                      <a:pt x="564" y="1562"/>
                    </a:lnTo>
                    <a:lnTo>
                      <a:pt x="564" y="1566"/>
                    </a:lnTo>
                    <a:lnTo>
                      <a:pt x="560" y="1568"/>
                    </a:lnTo>
                    <a:lnTo>
                      <a:pt x="560" y="1568"/>
                    </a:lnTo>
                    <a:lnTo>
                      <a:pt x="558" y="1570"/>
                    </a:lnTo>
                    <a:lnTo>
                      <a:pt x="556" y="1570"/>
                    </a:lnTo>
                    <a:lnTo>
                      <a:pt x="558" y="1576"/>
                    </a:lnTo>
                    <a:lnTo>
                      <a:pt x="562" y="1584"/>
                    </a:lnTo>
                    <a:lnTo>
                      <a:pt x="562" y="1584"/>
                    </a:lnTo>
                    <a:close/>
                    <a:moveTo>
                      <a:pt x="584" y="792"/>
                    </a:moveTo>
                    <a:lnTo>
                      <a:pt x="584" y="792"/>
                    </a:lnTo>
                    <a:lnTo>
                      <a:pt x="580" y="794"/>
                    </a:lnTo>
                    <a:lnTo>
                      <a:pt x="574" y="798"/>
                    </a:lnTo>
                    <a:lnTo>
                      <a:pt x="570" y="804"/>
                    </a:lnTo>
                    <a:lnTo>
                      <a:pt x="570" y="804"/>
                    </a:lnTo>
                    <a:lnTo>
                      <a:pt x="564" y="816"/>
                    </a:lnTo>
                    <a:lnTo>
                      <a:pt x="562" y="830"/>
                    </a:lnTo>
                    <a:lnTo>
                      <a:pt x="562" y="830"/>
                    </a:lnTo>
                    <a:lnTo>
                      <a:pt x="558" y="842"/>
                    </a:lnTo>
                    <a:lnTo>
                      <a:pt x="556" y="846"/>
                    </a:lnTo>
                    <a:lnTo>
                      <a:pt x="556" y="846"/>
                    </a:lnTo>
                    <a:lnTo>
                      <a:pt x="548" y="830"/>
                    </a:lnTo>
                    <a:lnTo>
                      <a:pt x="548" y="830"/>
                    </a:lnTo>
                    <a:lnTo>
                      <a:pt x="540" y="804"/>
                    </a:lnTo>
                    <a:lnTo>
                      <a:pt x="540" y="804"/>
                    </a:lnTo>
                    <a:lnTo>
                      <a:pt x="544" y="800"/>
                    </a:lnTo>
                    <a:lnTo>
                      <a:pt x="546" y="794"/>
                    </a:lnTo>
                    <a:lnTo>
                      <a:pt x="546" y="786"/>
                    </a:lnTo>
                    <a:lnTo>
                      <a:pt x="546" y="786"/>
                    </a:lnTo>
                    <a:lnTo>
                      <a:pt x="546" y="782"/>
                    </a:lnTo>
                    <a:lnTo>
                      <a:pt x="542" y="778"/>
                    </a:lnTo>
                    <a:lnTo>
                      <a:pt x="540" y="772"/>
                    </a:lnTo>
                    <a:lnTo>
                      <a:pt x="538" y="764"/>
                    </a:lnTo>
                    <a:lnTo>
                      <a:pt x="538" y="764"/>
                    </a:lnTo>
                    <a:lnTo>
                      <a:pt x="536" y="750"/>
                    </a:lnTo>
                    <a:lnTo>
                      <a:pt x="536" y="746"/>
                    </a:lnTo>
                    <a:lnTo>
                      <a:pt x="538" y="738"/>
                    </a:lnTo>
                    <a:lnTo>
                      <a:pt x="538" y="738"/>
                    </a:lnTo>
                    <a:lnTo>
                      <a:pt x="542" y="724"/>
                    </a:lnTo>
                    <a:lnTo>
                      <a:pt x="544" y="722"/>
                    </a:lnTo>
                    <a:lnTo>
                      <a:pt x="544" y="722"/>
                    </a:lnTo>
                    <a:lnTo>
                      <a:pt x="544" y="722"/>
                    </a:lnTo>
                    <a:lnTo>
                      <a:pt x="550" y="720"/>
                    </a:lnTo>
                    <a:lnTo>
                      <a:pt x="558" y="712"/>
                    </a:lnTo>
                    <a:lnTo>
                      <a:pt x="558" y="712"/>
                    </a:lnTo>
                    <a:lnTo>
                      <a:pt x="564" y="706"/>
                    </a:lnTo>
                    <a:lnTo>
                      <a:pt x="570" y="700"/>
                    </a:lnTo>
                    <a:lnTo>
                      <a:pt x="574" y="694"/>
                    </a:lnTo>
                    <a:lnTo>
                      <a:pt x="574" y="694"/>
                    </a:lnTo>
                    <a:lnTo>
                      <a:pt x="580" y="722"/>
                    </a:lnTo>
                    <a:lnTo>
                      <a:pt x="580" y="722"/>
                    </a:lnTo>
                    <a:lnTo>
                      <a:pt x="584" y="734"/>
                    </a:lnTo>
                    <a:lnTo>
                      <a:pt x="588" y="744"/>
                    </a:lnTo>
                    <a:lnTo>
                      <a:pt x="588" y="744"/>
                    </a:lnTo>
                    <a:lnTo>
                      <a:pt x="598" y="784"/>
                    </a:lnTo>
                    <a:lnTo>
                      <a:pt x="584" y="792"/>
                    </a:lnTo>
                    <a:close/>
                    <a:moveTo>
                      <a:pt x="610" y="760"/>
                    </a:moveTo>
                    <a:lnTo>
                      <a:pt x="610" y="760"/>
                    </a:lnTo>
                    <a:lnTo>
                      <a:pt x="602" y="742"/>
                    </a:lnTo>
                    <a:lnTo>
                      <a:pt x="602" y="742"/>
                    </a:lnTo>
                    <a:lnTo>
                      <a:pt x="602" y="734"/>
                    </a:lnTo>
                    <a:lnTo>
                      <a:pt x="602" y="724"/>
                    </a:lnTo>
                    <a:lnTo>
                      <a:pt x="602" y="724"/>
                    </a:lnTo>
                    <a:lnTo>
                      <a:pt x="596" y="712"/>
                    </a:lnTo>
                    <a:lnTo>
                      <a:pt x="590" y="694"/>
                    </a:lnTo>
                    <a:lnTo>
                      <a:pt x="590" y="694"/>
                    </a:lnTo>
                    <a:lnTo>
                      <a:pt x="586" y="682"/>
                    </a:lnTo>
                    <a:lnTo>
                      <a:pt x="588" y="680"/>
                    </a:lnTo>
                    <a:lnTo>
                      <a:pt x="588" y="680"/>
                    </a:lnTo>
                    <a:lnTo>
                      <a:pt x="592" y="672"/>
                    </a:lnTo>
                    <a:lnTo>
                      <a:pt x="596" y="662"/>
                    </a:lnTo>
                    <a:lnTo>
                      <a:pt x="596" y="662"/>
                    </a:lnTo>
                    <a:lnTo>
                      <a:pt x="602" y="650"/>
                    </a:lnTo>
                    <a:lnTo>
                      <a:pt x="602" y="650"/>
                    </a:lnTo>
                    <a:lnTo>
                      <a:pt x="606" y="682"/>
                    </a:lnTo>
                    <a:lnTo>
                      <a:pt x="606" y="682"/>
                    </a:lnTo>
                    <a:lnTo>
                      <a:pt x="610" y="728"/>
                    </a:lnTo>
                    <a:lnTo>
                      <a:pt x="610" y="728"/>
                    </a:lnTo>
                    <a:lnTo>
                      <a:pt x="610" y="750"/>
                    </a:lnTo>
                    <a:lnTo>
                      <a:pt x="610" y="760"/>
                    </a:lnTo>
                    <a:lnTo>
                      <a:pt x="610" y="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sp>
            <p:nvSpPr>
              <p:cNvPr id="23" name="Freeform 7"/>
              <p:cNvSpPr>
                <a:spLocks noEditPoints="1"/>
              </p:cNvSpPr>
              <p:nvPr/>
            </p:nvSpPr>
            <p:spPr bwMode="auto">
              <a:xfrm>
                <a:off x="1356603" y="2814067"/>
                <a:ext cx="209061" cy="389250"/>
              </a:xfrm>
              <a:custGeom>
                <a:avLst/>
                <a:gdLst>
                  <a:gd name="T0" fmla="*/ 820 w 840"/>
                  <a:gd name="T1" fmla="*/ 680 h 1564"/>
                  <a:gd name="T2" fmla="*/ 754 w 840"/>
                  <a:gd name="T3" fmla="*/ 614 h 1564"/>
                  <a:gd name="T4" fmla="*/ 710 w 840"/>
                  <a:gd name="T5" fmla="*/ 550 h 1564"/>
                  <a:gd name="T6" fmla="*/ 662 w 840"/>
                  <a:gd name="T7" fmla="*/ 442 h 1564"/>
                  <a:gd name="T8" fmla="*/ 566 w 840"/>
                  <a:gd name="T9" fmla="*/ 340 h 1564"/>
                  <a:gd name="T10" fmla="*/ 528 w 840"/>
                  <a:gd name="T11" fmla="*/ 248 h 1564"/>
                  <a:gd name="T12" fmla="*/ 568 w 840"/>
                  <a:gd name="T13" fmla="*/ 204 h 1564"/>
                  <a:gd name="T14" fmla="*/ 578 w 840"/>
                  <a:gd name="T15" fmla="*/ 146 h 1564"/>
                  <a:gd name="T16" fmla="*/ 542 w 840"/>
                  <a:gd name="T17" fmla="*/ 44 h 1564"/>
                  <a:gd name="T18" fmla="*/ 494 w 840"/>
                  <a:gd name="T19" fmla="*/ 18 h 1564"/>
                  <a:gd name="T20" fmla="*/ 442 w 840"/>
                  <a:gd name="T21" fmla="*/ 2 h 1564"/>
                  <a:gd name="T22" fmla="*/ 402 w 840"/>
                  <a:gd name="T23" fmla="*/ 26 h 1564"/>
                  <a:gd name="T24" fmla="*/ 364 w 840"/>
                  <a:gd name="T25" fmla="*/ 68 h 1564"/>
                  <a:gd name="T26" fmla="*/ 294 w 840"/>
                  <a:gd name="T27" fmla="*/ 118 h 1564"/>
                  <a:gd name="T28" fmla="*/ 346 w 840"/>
                  <a:gd name="T29" fmla="*/ 140 h 1564"/>
                  <a:gd name="T30" fmla="*/ 352 w 840"/>
                  <a:gd name="T31" fmla="*/ 248 h 1564"/>
                  <a:gd name="T32" fmla="*/ 212 w 840"/>
                  <a:gd name="T33" fmla="*/ 334 h 1564"/>
                  <a:gd name="T34" fmla="*/ 172 w 840"/>
                  <a:gd name="T35" fmla="*/ 386 h 1564"/>
                  <a:gd name="T36" fmla="*/ 212 w 840"/>
                  <a:gd name="T37" fmla="*/ 444 h 1564"/>
                  <a:gd name="T38" fmla="*/ 264 w 840"/>
                  <a:gd name="T39" fmla="*/ 476 h 1564"/>
                  <a:gd name="T40" fmla="*/ 240 w 840"/>
                  <a:gd name="T41" fmla="*/ 638 h 1564"/>
                  <a:gd name="T42" fmla="*/ 178 w 840"/>
                  <a:gd name="T43" fmla="*/ 814 h 1564"/>
                  <a:gd name="T44" fmla="*/ 234 w 840"/>
                  <a:gd name="T45" fmla="*/ 880 h 1564"/>
                  <a:gd name="T46" fmla="*/ 246 w 840"/>
                  <a:gd name="T47" fmla="*/ 974 h 1564"/>
                  <a:gd name="T48" fmla="*/ 300 w 840"/>
                  <a:gd name="T49" fmla="*/ 1092 h 1564"/>
                  <a:gd name="T50" fmla="*/ 266 w 840"/>
                  <a:gd name="T51" fmla="*/ 1136 h 1564"/>
                  <a:gd name="T52" fmla="*/ 150 w 840"/>
                  <a:gd name="T53" fmla="*/ 1226 h 1564"/>
                  <a:gd name="T54" fmla="*/ 84 w 840"/>
                  <a:gd name="T55" fmla="*/ 1268 h 1564"/>
                  <a:gd name="T56" fmla="*/ 18 w 840"/>
                  <a:gd name="T57" fmla="*/ 1298 h 1564"/>
                  <a:gd name="T58" fmla="*/ 34 w 840"/>
                  <a:gd name="T59" fmla="*/ 1446 h 1564"/>
                  <a:gd name="T60" fmla="*/ 122 w 840"/>
                  <a:gd name="T61" fmla="*/ 1540 h 1564"/>
                  <a:gd name="T62" fmla="*/ 128 w 840"/>
                  <a:gd name="T63" fmla="*/ 1484 h 1564"/>
                  <a:gd name="T64" fmla="*/ 132 w 840"/>
                  <a:gd name="T65" fmla="*/ 1424 h 1564"/>
                  <a:gd name="T66" fmla="*/ 152 w 840"/>
                  <a:gd name="T67" fmla="*/ 1394 h 1564"/>
                  <a:gd name="T68" fmla="*/ 166 w 840"/>
                  <a:gd name="T69" fmla="*/ 1374 h 1564"/>
                  <a:gd name="T70" fmla="*/ 208 w 840"/>
                  <a:gd name="T71" fmla="*/ 1342 h 1564"/>
                  <a:gd name="T72" fmla="*/ 350 w 840"/>
                  <a:gd name="T73" fmla="*/ 1248 h 1564"/>
                  <a:gd name="T74" fmla="*/ 338 w 840"/>
                  <a:gd name="T75" fmla="*/ 1368 h 1564"/>
                  <a:gd name="T76" fmla="*/ 336 w 840"/>
                  <a:gd name="T77" fmla="*/ 1418 h 1564"/>
                  <a:gd name="T78" fmla="*/ 324 w 840"/>
                  <a:gd name="T79" fmla="*/ 1480 h 1564"/>
                  <a:gd name="T80" fmla="*/ 334 w 840"/>
                  <a:gd name="T81" fmla="*/ 1540 h 1564"/>
                  <a:gd name="T82" fmla="*/ 544 w 840"/>
                  <a:gd name="T83" fmla="*/ 1562 h 1564"/>
                  <a:gd name="T84" fmla="*/ 572 w 840"/>
                  <a:gd name="T85" fmla="*/ 1528 h 1564"/>
                  <a:gd name="T86" fmla="*/ 498 w 840"/>
                  <a:gd name="T87" fmla="*/ 1476 h 1564"/>
                  <a:gd name="T88" fmla="*/ 474 w 840"/>
                  <a:gd name="T89" fmla="*/ 1438 h 1564"/>
                  <a:gd name="T90" fmla="*/ 476 w 840"/>
                  <a:gd name="T91" fmla="*/ 1422 h 1564"/>
                  <a:gd name="T92" fmla="*/ 452 w 840"/>
                  <a:gd name="T93" fmla="*/ 1376 h 1564"/>
                  <a:gd name="T94" fmla="*/ 504 w 840"/>
                  <a:gd name="T95" fmla="*/ 1314 h 1564"/>
                  <a:gd name="T96" fmla="*/ 506 w 840"/>
                  <a:gd name="T97" fmla="*/ 1154 h 1564"/>
                  <a:gd name="T98" fmla="*/ 502 w 840"/>
                  <a:gd name="T99" fmla="*/ 982 h 1564"/>
                  <a:gd name="T100" fmla="*/ 496 w 840"/>
                  <a:gd name="T101" fmla="*/ 922 h 1564"/>
                  <a:gd name="T102" fmla="*/ 514 w 840"/>
                  <a:gd name="T103" fmla="*/ 876 h 1564"/>
                  <a:gd name="T104" fmla="*/ 546 w 840"/>
                  <a:gd name="T105" fmla="*/ 668 h 1564"/>
                  <a:gd name="T106" fmla="*/ 578 w 840"/>
                  <a:gd name="T107" fmla="*/ 592 h 1564"/>
                  <a:gd name="T108" fmla="*/ 642 w 840"/>
                  <a:gd name="T109" fmla="*/ 634 h 1564"/>
                  <a:gd name="T110" fmla="*/ 754 w 840"/>
                  <a:gd name="T111" fmla="*/ 680 h 1564"/>
                  <a:gd name="T112" fmla="*/ 786 w 840"/>
                  <a:gd name="T113" fmla="*/ 728 h 1564"/>
                  <a:gd name="T114" fmla="*/ 800 w 840"/>
                  <a:gd name="T115" fmla="*/ 748 h 1564"/>
                  <a:gd name="T116" fmla="*/ 796 w 840"/>
                  <a:gd name="T117" fmla="*/ 776 h 1564"/>
                  <a:gd name="T118" fmla="*/ 840 w 840"/>
                  <a:gd name="T119" fmla="*/ 754 h 1564"/>
                  <a:gd name="T120" fmla="*/ 354 w 840"/>
                  <a:gd name="T121" fmla="*/ 316 h 1564"/>
                  <a:gd name="T122" fmla="*/ 372 w 840"/>
                  <a:gd name="T123" fmla="*/ 304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0" h="1564">
                    <a:moveTo>
                      <a:pt x="840" y="736"/>
                    </a:moveTo>
                    <a:lnTo>
                      <a:pt x="840" y="736"/>
                    </a:lnTo>
                    <a:lnTo>
                      <a:pt x="838" y="726"/>
                    </a:lnTo>
                    <a:lnTo>
                      <a:pt x="836" y="714"/>
                    </a:lnTo>
                    <a:lnTo>
                      <a:pt x="836" y="714"/>
                    </a:lnTo>
                    <a:lnTo>
                      <a:pt x="838" y="704"/>
                    </a:lnTo>
                    <a:lnTo>
                      <a:pt x="836" y="700"/>
                    </a:lnTo>
                    <a:lnTo>
                      <a:pt x="834" y="696"/>
                    </a:lnTo>
                    <a:lnTo>
                      <a:pt x="834" y="696"/>
                    </a:lnTo>
                    <a:lnTo>
                      <a:pt x="820" y="680"/>
                    </a:lnTo>
                    <a:lnTo>
                      <a:pt x="820" y="680"/>
                    </a:lnTo>
                    <a:lnTo>
                      <a:pt x="810" y="672"/>
                    </a:lnTo>
                    <a:lnTo>
                      <a:pt x="800" y="664"/>
                    </a:lnTo>
                    <a:lnTo>
                      <a:pt x="800" y="664"/>
                    </a:lnTo>
                    <a:lnTo>
                      <a:pt x="792" y="654"/>
                    </a:lnTo>
                    <a:lnTo>
                      <a:pt x="788" y="648"/>
                    </a:lnTo>
                    <a:lnTo>
                      <a:pt x="782" y="644"/>
                    </a:lnTo>
                    <a:lnTo>
                      <a:pt x="782" y="644"/>
                    </a:lnTo>
                    <a:lnTo>
                      <a:pt x="768" y="630"/>
                    </a:lnTo>
                    <a:lnTo>
                      <a:pt x="754" y="614"/>
                    </a:lnTo>
                    <a:lnTo>
                      <a:pt x="754" y="614"/>
                    </a:lnTo>
                    <a:lnTo>
                      <a:pt x="736" y="592"/>
                    </a:lnTo>
                    <a:lnTo>
                      <a:pt x="724" y="576"/>
                    </a:lnTo>
                    <a:lnTo>
                      <a:pt x="724" y="576"/>
                    </a:lnTo>
                    <a:lnTo>
                      <a:pt x="728" y="576"/>
                    </a:lnTo>
                    <a:lnTo>
                      <a:pt x="730" y="576"/>
                    </a:lnTo>
                    <a:lnTo>
                      <a:pt x="730" y="574"/>
                    </a:lnTo>
                    <a:lnTo>
                      <a:pt x="730" y="574"/>
                    </a:lnTo>
                    <a:lnTo>
                      <a:pt x="710" y="550"/>
                    </a:lnTo>
                    <a:lnTo>
                      <a:pt x="710" y="550"/>
                    </a:lnTo>
                    <a:lnTo>
                      <a:pt x="708" y="548"/>
                    </a:lnTo>
                    <a:lnTo>
                      <a:pt x="706" y="542"/>
                    </a:lnTo>
                    <a:lnTo>
                      <a:pt x="704" y="530"/>
                    </a:lnTo>
                    <a:lnTo>
                      <a:pt x="704" y="530"/>
                    </a:lnTo>
                    <a:lnTo>
                      <a:pt x="694" y="510"/>
                    </a:lnTo>
                    <a:lnTo>
                      <a:pt x="682" y="486"/>
                    </a:lnTo>
                    <a:lnTo>
                      <a:pt x="682" y="486"/>
                    </a:lnTo>
                    <a:lnTo>
                      <a:pt x="672" y="462"/>
                    </a:lnTo>
                    <a:lnTo>
                      <a:pt x="668" y="450"/>
                    </a:lnTo>
                    <a:lnTo>
                      <a:pt x="662" y="442"/>
                    </a:lnTo>
                    <a:lnTo>
                      <a:pt x="662" y="442"/>
                    </a:lnTo>
                    <a:lnTo>
                      <a:pt x="648" y="428"/>
                    </a:lnTo>
                    <a:lnTo>
                      <a:pt x="632" y="410"/>
                    </a:lnTo>
                    <a:lnTo>
                      <a:pt x="632" y="410"/>
                    </a:lnTo>
                    <a:lnTo>
                      <a:pt x="608" y="382"/>
                    </a:lnTo>
                    <a:lnTo>
                      <a:pt x="608" y="382"/>
                    </a:lnTo>
                    <a:lnTo>
                      <a:pt x="594" y="364"/>
                    </a:lnTo>
                    <a:lnTo>
                      <a:pt x="580" y="348"/>
                    </a:lnTo>
                    <a:lnTo>
                      <a:pt x="580" y="348"/>
                    </a:lnTo>
                    <a:lnTo>
                      <a:pt x="566" y="340"/>
                    </a:lnTo>
                    <a:lnTo>
                      <a:pt x="548" y="330"/>
                    </a:lnTo>
                    <a:lnTo>
                      <a:pt x="548" y="330"/>
                    </a:lnTo>
                    <a:lnTo>
                      <a:pt x="536" y="324"/>
                    </a:lnTo>
                    <a:lnTo>
                      <a:pt x="526" y="318"/>
                    </a:lnTo>
                    <a:lnTo>
                      <a:pt x="526" y="318"/>
                    </a:lnTo>
                    <a:lnTo>
                      <a:pt x="510" y="304"/>
                    </a:lnTo>
                    <a:lnTo>
                      <a:pt x="510" y="304"/>
                    </a:lnTo>
                    <a:lnTo>
                      <a:pt x="520" y="278"/>
                    </a:lnTo>
                    <a:lnTo>
                      <a:pt x="520" y="278"/>
                    </a:lnTo>
                    <a:lnTo>
                      <a:pt x="528" y="248"/>
                    </a:lnTo>
                    <a:lnTo>
                      <a:pt x="528" y="248"/>
                    </a:lnTo>
                    <a:lnTo>
                      <a:pt x="540" y="244"/>
                    </a:lnTo>
                    <a:lnTo>
                      <a:pt x="540" y="244"/>
                    </a:lnTo>
                    <a:lnTo>
                      <a:pt x="548" y="240"/>
                    </a:lnTo>
                    <a:lnTo>
                      <a:pt x="554" y="234"/>
                    </a:lnTo>
                    <a:lnTo>
                      <a:pt x="558" y="228"/>
                    </a:lnTo>
                    <a:lnTo>
                      <a:pt x="558" y="228"/>
                    </a:lnTo>
                    <a:lnTo>
                      <a:pt x="564" y="214"/>
                    </a:lnTo>
                    <a:lnTo>
                      <a:pt x="568" y="204"/>
                    </a:lnTo>
                    <a:lnTo>
                      <a:pt x="568" y="204"/>
                    </a:lnTo>
                    <a:lnTo>
                      <a:pt x="570" y="194"/>
                    </a:lnTo>
                    <a:lnTo>
                      <a:pt x="568" y="188"/>
                    </a:lnTo>
                    <a:lnTo>
                      <a:pt x="568" y="188"/>
                    </a:lnTo>
                    <a:lnTo>
                      <a:pt x="564" y="182"/>
                    </a:lnTo>
                    <a:lnTo>
                      <a:pt x="564" y="182"/>
                    </a:lnTo>
                    <a:lnTo>
                      <a:pt x="568" y="180"/>
                    </a:lnTo>
                    <a:lnTo>
                      <a:pt x="572" y="176"/>
                    </a:lnTo>
                    <a:lnTo>
                      <a:pt x="574" y="172"/>
                    </a:lnTo>
                    <a:lnTo>
                      <a:pt x="574" y="172"/>
                    </a:lnTo>
                    <a:lnTo>
                      <a:pt x="578" y="146"/>
                    </a:lnTo>
                    <a:lnTo>
                      <a:pt x="580" y="128"/>
                    </a:lnTo>
                    <a:lnTo>
                      <a:pt x="580" y="114"/>
                    </a:lnTo>
                    <a:lnTo>
                      <a:pt x="580" y="114"/>
                    </a:lnTo>
                    <a:lnTo>
                      <a:pt x="574" y="84"/>
                    </a:lnTo>
                    <a:lnTo>
                      <a:pt x="568" y="70"/>
                    </a:lnTo>
                    <a:lnTo>
                      <a:pt x="566" y="66"/>
                    </a:lnTo>
                    <a:lnTo>
                      <a:pt x="562" y="62"/>
                    </a:lnTo>
                    <a:lnTo>
                      <a:pt x="562" y="62"/>
                    </a:lnTo>
                    <a:lnTo>
                      <a:pt x="550" y="52"/>
                    </a:lnTo>
                    <a:lnTo>
                      <a:pt x="542" y="44"/>
                    </a:lnTo>
                    <a:lnTo>
                      <a:pt x="542" y="44"/>
                    </a:lnTo>
                    <a:lnTo>
                      <a:pt x="538" y="38"/>
                    </a:lnTo>
                    <a:lnTo>
                      <a:pt x="532" y="32"/>
                    </a:lnTo>
                    <a:lnTo>
                      <a:pt x="532" y="32"/>
                    </a:lnTo>
                    <a:lnTo>
                      <a:pt x="526" y="28"/>
                    </a:lnTo>
                    <a:lnTo>
                      <a:pt x="518" y="26"/>
                    </a:lnTo>
                    <a:lnTo>
                      <a:pt x="510" y="24"/>
                    </a:lnTo>
                    <a:lnTo>
                      <a:pt x="502" y="20"/>
                    </a:lnTo>
                    <a:lnTo>
                      <a:pt x="502" y="20"/>
                    </a:lnTo>
                    <a:lnTo>
                      <a:pt x="494" y="18"/>
                    </a:lnTo>
                    <a:lnTo>
                      <a:pt x="490" y="16"/>
                    </a:lnTo>
                    <a:lnTo>
                      <a:pt x="484" y="14"/>
                    </a:lnTo>
                    <a:lnTo>
                      <a:pt x="484" y="14"/>
                    </a:lnTo>
                    <a:lnTo>
                      <a:pt x="480" y="10"/>
                    </a:lnTo>
                    <a:lnTo>
                      <a:pt x="476" y="6"/>
                    </a:lnTo>
                    <a:lnTo>
                      <a:pt x="470" y="4"/>
                    </a:lnTo>
                    <a:lnTo>
                      <a:pt x="470" y="4"/>
                    </a:lnTo>
                    <a:lnTo>
                      <a:pt x="464" y="2"/>
                    </a:lnTo>
                    <a:lnTo>
                      <a:pt x="452" y="0"/>
                    </a:lnTo>
                    <a:lnTo>
                      <a:pt x="442" y="2"/>
                    </a:lnTo>
                    <a:lnTo>
                      <a:pt x="434" y="4"/>
                    </a:lnTo>
                    <a:lnTo>
                      <a:pt x="434" y="4"/>
                    </a:lnTo>
                    <a:lnTo>
                      <a:pt x="426" y="10"/>
                    </a:lnTo>
                    <a:lnTo>
                      <a:pt x="422" y="14"/>
                    </a:lnTo>
                    <a:lnTo>
                      <a:pt x="416" y="16"/>
                    </a:lnTo>
                    <a:lnTo>
                      <a:pt x="416" y="16"/>
                    </a:lnTo>
                    <a:lnTo>
                      <a:pt x="412" y="18"/>
                    </a:lnTo>
                    <a:lnTo>
                      <a:pt x="408" y="22"/>
                    </a:lnTo>
                    <a:lnTo>
                      <a:pt x="406" y="24"/>
                    </a:lnTo>
                    <a:lnTo>
                      <a:pt x="402" y="26"/>
                    </a:lnTo>
                    <a:lnTo>
                      <a:pt x="402" y="26"/>
                    </a:lnTo>
                    <a:lnTo>
                      <a:pt x="394" y="30"/>
                    </a:lnTo>
                    <a:lnTo>
                      <a:pt x="388" y="32"/>
                    </a:lnTo>
                    <a:lnTo>
                      <a:pt x="382" y="36"/>
                    </a:lnTo>
                    <a:lnTo>
                      <a:pt x="382" y="36"/>
                    </a:lnTo>
                    <a:lnTo>
                      <a:pt x="372" y="44"/>
                    </a:lnTo>
                    <a:lnTo>
                      <a:pt x="368" y="50"/>
                    </a:lnTo>
                    <a:lnTo>
                      <a:pt x="366" y="56"/>
                    </a:lnTo>
                    <a:lnTo>
                      <a:pt x="366" y="56"/>
                    </a:lnTo>
                    <a:lnTo>
                      <a:pt x="364" y="68"/>
                    </a:lnTo>
                    <a:lnTo>
                      <a:pt x="362" y="72"/>
                    </a:lnTo>
                    <a:lnTo>
                      <a:pt x="354" y="78"/>
                    </a:lnTo>
                    <a:lnTo>
                      <a:pt x="354" y="78"/>
                    </a:lnTo>
                    <a:lnTo>
                      <a:pt x="346" y="82"/>
                    </a:lnTo>
                    <a:lnTo>
                      <a:pt x="324" y="92"/>
                    </a:lnTo>
                    <a:lnTo>
                      <a:pt x="324" y="92"/>
                    </a:lnTo>
                    <a:lnTo>
                      <a:pt x="312" y="98"/>
                    </a:lnTo>
                    <a:lnTo>
                      <a:pt x="300" y="106"/>
                    </a:lnTo>
                    <a:lnTo>
                      <a:pt x="294" y="114"/>
                    </a:lnTo>
                    <a:lnTo>
                      <a:pt x="294" y="118"/>
                    </a:lnTo>
                    <a:lnTo>
                      <a:pt x="296" y="120"/>
                    </a:lnTo>
                    <a:lnTo>
                      <a:pt x="296" y="120"/>
                    </a:lnTo>
                    <a:lnTo>
                      <a:pt x="308" y="122"/>
                    </a:lnTo>
                    <a:lnTo>
                      <a:pt x="322" y="122"/>
                    </a:lnTo>
                    <a:lnTo>
                      <a:pt x="340" y="120"/>
                    </a:lnTo>
                    <a:lnTo>
                      <a:pt x="340" y="120"/>
                    </a:lnTo>
                    <a:lnTo>
                      <a:pt x="342" y="126"/>
                    </a:lnTo>
                    <a:lnTo>
                      <a:pt x="346" y="132"/>
                    </a:lnTo>
                    <a:lnTo>
                      <a:pt x="346" y="140"/>
                    </a:lnTo>
                    <a:lnTo>
                      <a:pt x="346" y="140"/>
                    </a:lnTo>
                    <a:lnTo>
                      <a:pt x="346" y="156"/>
                    </a:lnTo>
                    <a:lnTo>
                      <a:pt x="348" y="168"/>
                    </a:lnTo>
                    <a:lnTo>
                      <a:pt x="348" y="168"/>
                    </a:lnTo>
                    <a:lnTo>
                      <a:pt x="348" y="182"/>
                    </a:lnTo>
                    <a:lnTo>
                      <a:pt x="348" y="204"/>
                    </a:lnTo>
                    <a:lnTo>
                      <a:pt x="348" y="204"/>
                    </a:lnTo>
                    <a:lnTo>
                      <a:pt x="348" y="218"/>
                    </a:lnTo>
                    <a:lnTo>
                      <a:pt x="350" y="232"/>
                    </a:lnTo>
                    <a:lnTo>
                      <a:pt x="352" y="248"/>
                    </a:lnTo>
                    <a:lnTo>
                      <a:pt x="352" y="248"/>
                    </a:lnTo>
                    <a:lnTo>
                      <a:pt x="344" y="254"/>
                    </a:lnTo>
                    <a:lnTo>
                      <a:pt x="328" y="264"/>
                    </a:lnTo>
                    <a:lnTo>
                      <a:pt x="328" y="264"/>
                    </a:lnTo>
                    <a:lnTo>
                      <a:pt x="296" y="286"/>
                    </a:lnTo>
                    <a:lnTo>
                      <a:pt x="256" y="310"/>
                    </a:lnTo>
                    <a:lnTo>
                      <a:pt x="256" y="310"/>
                    </a:lnTo>
                    <a:lnTo>
                      <a:pt x="230" y="324"/>
                    </a:lnTo>
                    <a:lnTo>
                      <a:pt x="220" y="330"/>
                    </a:lnTo>
                    <a:lnTo>
                      <a:pt x="212" y="334"/>
                    </a:lnTo>
                    <a:lnTo>
                      <a:pt x="212" y="334"/>
                    </a:lnTo>
                    <a:lnTo>
                      <a:pt x="200" y="336"/>
                    </a:lnTo>
                    <a:lnTo>
                      <a:pt x="196" y="338"/>
                    </a:lnTo>
                    <a:lnTo>
                      <a:pt x="192" y="344"/>
                    </a:lnTo>
                    <a:lnTo>
                      <a:pt x="192" y="344"/>
                    </a:lnTo>
                    <a:lnTo>
                      <a:pt x="190" y="356"/>
                    </a:lnTo>
                    <a:lnTo>
                      <a:pt x="188" y="362"/>
                    </a:lnTo>
                    <a:lnTo>
                      <a:pt x="184" y="368"/>
                    </a:lnTo>
                    <a:lnTo>
                      <a:pt x="184" y="368"/>
                    </a:lnTo>
                    <a:lnTo>
                      <a:pt x="178" y="376"/>
                    </a:lnTo>
                    <a:lnTo>
                      <a:pt x="172" y="386"/>
                    </a:lnTo>
                    <a:lnTo>
                      <a:pt x="170" y="396"/>
                    </a:lnTo>
                    <a:lnTo>
                      <a:pt x="172" y="402"/>
                    </a:lnTo>
                    <a:lnTo>
                      <a:pt x="172" y="406"/>
                    </a:lnTo>
                    <a:lnTo>
                      <a:pt x="172" y="406"/>
                    </a:lnTo>
                    <a:lnTo>
                      <a:pt x="180" y="424"/>
                    </a:lnTo>
                    <a:lnTo>
                      <a:pt x="186" y="432"/>
                    </a:lnTo>
                    <a:lnTo>
                      <a:pt x="192" y="438"/>
                    </a:lnTo>
                    <a:lnTo>
                      <a:pt x="192" y="438"/>
                    </a:lnTo>
                    <a:lnTo>
                      <a:pt x="202" y="442"/>
                    </a:lnTo>
                    <a:lnTo>
                      <a:pt x="212" y="444"/>
                    </a:lnTo>
                    <a:lnTo>
                      <a:pt x="232" y="446"/>
                    </a:lnTo>
                    <a:lnTo>
                      <a:pt x="232" y="446"/>
                    </a:lnTo>
                    <a:lnTo>
                      <a:pt x="240" y="446"/>
                    </a:lnTo>
                    <a:lnTo>
                      <a:pt x="244" y="446"/>
                    </a:lnTo>
                    <a:lnTo>
                      <a:pt x="248" y="450"/>
                    </a:lnTo>
                    <a:lnTo>
                      <a:pt x="254" y="454"/>
                    </a:lnTo>
                    <a:lnTo>
                      <a:pt x="254" y="454"/>
                    </a:lnTo>
                    <a:lnTo>
                      <a:pt x="258" y="462"/>
                    </a:lnTo>
                    <a:lnTo>
                      <a:pt x="262" y="470"/>
                    </a:lnTo>
                    <a:lnTo>
                      <a:pt x="264" y="476"/>
                    </a:lnTo>
                    <a:lnTo>
                      <a:pt x="268" y="482"/>
                    </a:lnTo>
                    <a:lnTo>
                      <a:pt x="268" y="482"/>
                    </a:lnTo>
                    <a:lnTo>
                      <a:pt x="274" y="486"/>
                    </a:lnTo>
                    <a:lnTo>
                      <a:pt x="278" y="492"/>
                    </a:lnTo>
                    <a:lnTo>
                      <a:pt x="280" y="500"/>
                    </a:lnTo>
                    <a:lnTo>
                      <a:pt x="278" y="510"/>
                    </a:lnTo>
                    <a:lnTo>
                      <a:pt x="278" y="510"/>
                    </a:lnTo>
                    <a:lnTo>
                      <a:pt x="262" y="568"/>
                    </a:lnTo>
                    <a:lnTo>
                      <a:pt x="250" y="608"/>
                    </a:lnTo>
                    <a:lnTo>
                      <a:pt x="240" y="638"/>
                    </a:lnTo>
                    <a:lnTo>
                      <a:pt x="240" y="638"/>
                    </a:lnTo>
                    <a:lnTo>
                      <a:pt x="226" y="680"/>
                    </a:lnTo>
                    <a:lnTo>
                      <a:pt x="208" y="722"/>
                    </a:lnTo>
                    <a:lnTo>
                      <a:pt x="208" y="722"/>
                    </a:lnTo>
                    <a:lnTo>
                      <a:pt x="200" y="744"/>
                    </a:lnTo>
                    <a:lnTo>
                      <a:pt x="192" y="766"/>
                    </a:lnTo>
                    <a:lnTo>
                      <a:pt x="180" y="800"/>
                    </a:lnTo>
                    <a:lnTo>
                      <a:pt x="180" y="800"/>
                    </a:lnTo>
                    <a:lnTo>
                      <a:pt x="178" y="810"/>
                    </a:lnTo>
                    <a:lnTo>
                      <a:pt x="178" y="814"/>
                    </a:lnTo>
                    <a:lnTo>
                      <a:pt x="182" y="818"/>
                    </a:lnTo>
                    <a:lnTo>
                      <a:pt x="192" y="824"/>
                    </a:lnTo>
                    <a:lnTo>
                      <a:pt x="192" y="824"/>
                    </a:lnTo>
                    <a:lnTo>
                      <a:pt x="230" y="842"/>
                    </a:lnTo>
                    <a:lnTo>
                      <a:pt x="230" y="842"/>
                    </a:lnTo>
                    <a:lnTo>
                      <a:pt x="232" y="846"/>
                    </a:lnTo>
                    <a:lnTo>
                      <a:pt x="234" y="852"/>
                    </a:lnTo>
                    <a:lnTo>
                      <a:pt x="234" y="862"/>
                    </a:lnTo>
                    <a:lnTo>
                      <a:pt x="234" y="862"/>
                    </a:lnTo>
                    <a:lnTo>
                      <a:pt x="234" y="880"/>
                    </a:lnTo>
                    <a:lnTo>
                      <a:pt x="232" y="886"/>
                    </a:lnTo>
                    <a:lnTo>
                      <a:pt x="230" y="894"/>
                    </a:lnTo>
                    <a:lnTo>
                      <a:pt x="230" y="894"/>
                    </a:lnTo>
                    <a:lnTo>
                      <a:pt x="228" y="900"/>
                    </a:lnTo>
                    <a:lnTo>
                      <a:pt x="226" y="908"/>
                    </a:lnTo>
                    <a:lnTo>
                      <a:pt x="228" y="918"/>
                    </a:lnTo>
                    <a:lnTo>
                      <a:pt x="232" y="932"/>
                    </a:lnTo>
                    <a:lnTo>
                      <a:pt x="232" y="932"/>
                    </a:lnTo>
                    <a:lnTo>
                      <a:pt x="240" y="962"/>
                    </a:lnTo>
                    <a:lnTo>
                      <a:pt x="246" y="974"/>
                    </a:lnTo>
                    <a:lnTo>
                      <a:pt x="254" y="988"/>
                    </a:lnTo>
                    <a:lnTo>
                      <a:pt x="254" y="988"/>
                    </a:lnTo>
                    <a:lnTo>
                      <a:pt x="272" y="1022"/>
                    </a:lnTo>
                    <a:lnTo>
                      <a:pt x="288" y="1052"/>
                    </a:lnTo>
                    <a:lnTo>
                      <a:pt x="288" y="1052"/>
                    </a:lnTo>
                    <a:lnTo>
                      <a:pt x="294" y="1066"/>
                    </a:lnTo>
                    <a:lnTo>
                      <a:pt x="302" y="1078"/>
                    </a:lnTo>
                    <a:lnTo>
                      <a:pt x="310" y="1090"/>
                    </a:lnTo>
                    <a:lnTo>
                      <a:pt x="310" y="1090"/>
                    </a:lnTo>
                    <a:lnTo>
                      <a:pt x="300" y="1092"/>
                    </a:lnTo>
                    <a:lnTo>
                      <a:pt x="290" y="1096"/>
                    </a:lnTo>
                    <a:lnTo>
                      <a:pt x="286" y="1100"/>
                    </a:lnTo>
                    <a:lnTo>
                      <a:pt x="284" y="1104"/>
                    </a:lnTo>
                    <a:lnTo>
                      <a:pt x="284" y="1104"/>
                    </a:lnTo>
                    <a:lnTo>
                      <a:pt x="280" y="1114"/>
                    </a:lnTo>
                    <a:lnTo>
                      <a:pt x="278" y="1122"/>
                    </a:lnTo>
                    <a:lnTo>
                      <a:pt x="276" y="1128"/>
                    </a:lnTo>
                    <a:lnTo>
                      <a:pt x="272" y="1132"/>
                    </a:lnTo>
                    <a:lnTo>
                      <a:pt x="272" y="1132"/>
                    </a:lnTo>
                    <a:lnTo>
                      <a:pt x="266" y="1136"/>
                    </a:lnTo>
                    <a:lnTo>
                      <a:pt x="260" y="1142"/>
                    </a:lnTo>
                    <a:lnTo>
                      <a:pt x="246" y="1158"/>
                    </a:lnTo>
                    <a:lnTo>
                      <a:pt x="246" y="1158"/>
                    </a:lnTo>
                    <a:lnTo>
                      <a:pt x="238" y="1166"/>
                    </a:lnTo>
                    <a:lnTo>
                      <a:pt x="230" y="1174"/>
                    </a:lnTo>
                    <a:lnTo>
                      <a:pt x="200" y="1192"/>
                    </a:lnTo>
                    <a:lnTo>
                      <a:pt x="200" y="1192"/>
                    </a:lnTo>
                    <a:lnTo>
                      <a:pt x="168" y="1210"/>
                    </a:lnTo>
                    <a:lnTo>
                      <a:pt x="158" y="1216"/>
                    </a:lnTo>
                    <a:lnTo>
                      <a:pt x="150" y="1226"/>
                    </a:lnTo>
                    <a:lnTo>
                      <a:pt x="150" y="1226"/>
                    </a:lnTo>
                    <a:lnTo>
                      <a:pt x="142" y="1238"/>
                    </a:lnTo>
                    <a:lnTo>
                      <a:pt x="136" y="1248"/>
                    </a:lnTo>
                    <a:lnTo>
                      <a:pt x="132" y="1256"/>
                    </a:lnTo>
                    <a:lnTo>
                      <a:pt x="128" y="1260"/>
                    </a:lnTo>
                    <a:lnTo>
                      <a:pt x="126" y="1262"/>
                    </a:lnTo>
                    <a:lnTo>
                      <a:pt x="126" y="1262"/>
                    </a:lnTo>
                    <a:lnTo>
                      <a:pt x="106" y="1266"/>
                    </a:lnTo>
                    <a:lnTo>
                      <a:pt x="84" y="1268"/>
                    </a:lnTo>
                    <a:lnTo>
                      <a:pt x="84" y="1268"/>
                    </a:lnTo>
                    <a:lnTo>
                      <a:pt x="74" y="1268"/>
                    </a:lnTo>
                    <a:lnTo>
                      <a:pt x="66" y="1270"/>
                    </a:lnTo>
                    <a:lnTo>
                      <a:pt x="60" y="1274"/>
                    </a:lnTo>
                    <a:lnTo>
                      <a:pt x="52" y="1278"/>
                    </a:lnTo>
                    <a:lnTo>
                      <a:pt x="52" y="1278"/>
                    </a:lnTo>
                    <a:lnTo>
                      <a:pt x="32" y="1294"/>
                    </a:lnTo>
                    <a:lnTo>
                      <a:pt x="32" y="1294"/>
                    </a:lnTo>
                    <a:lnTo>
                      <a:pt x="30" y="1296"/>
                    </a:lnTo>
                    <a:lnTo>
                      <a:pt x="18" y="1298"/>
                    </a:lnTo>
                    <a:lnTo>
                      <a:pt x="18" y="1298"/>
                    </a:lnTo>
                    <a:lnTo>
                      <a:pt x="10" y="1298"/>
                    </a:lnTo>
                    <a:lnTo>
                      <a:pt x="4" y="1302"/>
                    </a:lnTo>
                    <a:lnTo>
                      <a:pt x="2" y="1308"/>
                    </a:lnTo>
                    <a:lnTo>
                      <a:pt x="0" y="1316"/>
                    </a:lnTo>
                    <a:lnTo>
                      <a:pt x="0" y="1316"/>
                    </a:lnTo>
                    <a:lnTo>
                      <a:pt x="4" y="1332"/>
                    </a:lnTo>
                    <a:lnTo>
                      <a:pt x="12" y="1362"/>
                    </a:lnTo>
                    <a:lnTo>
                      <a:pt x="26" y="1422"/>
                    </a:lnTo>
                    <a:lnTo>
                      <a:pt x="26" y="1422"/>
                    </a:lnTo>
                    <a:lnTo>
                      <a:pt x="34" y="1446"/>
                    </a:lnTo>
                    <a:lnTo>
                      <a:pt x="44" y="1470"/>
                    </a:lnTo>
                    <a:lnTo>
                      <a:pt x="54" y="1490"/>
                    </a:lnTo>
                    <a:lnTo>
                      <a:pt x="66" y="1506"/>
                    </a:lnTo>
                    <a:lnTo>
                      <a:pt x="66" y="1506"/>
                    </a:lnTo>
                    <a:lnTo>
                      <a:pt x="80" y="1518"/>
                    </a:lnTo>
                    <a:lnTo>
                      <a:pt x="94" y="1528"/>
                    </a:lnTo>
                    <a:lnTo>
                      <a:pt x="110" y="1536"/>
                    </a:lnTo>
                    <a:lnTo>
                      <a:pt x="120" y="1540"/>
                    </a:lnTo>
                    <a:lnTo>
                      <a:pt x="120" y="1540"/>
                    </a:lnTo>
                    <a:lnTo>
                      <a:pt x="122" y="1540"/>
                    </a:lnTo>
                    <a:lnTo>
                      <a:pt x="126" y="1538"/>
                    </a:lnTo>
                    <a:lnTo>
                      <a:pt x="132" y="1534"/>
                    </a:lnTo>
                    <a:lnTo>
                      <a:pt x="138" y="1528"/>
                    </a:lnTo>
                    <a:lnTo>
                      <a:pt x="138" y="1528"/>
                    </a:lnTo>
                    <a:lnTo>
                      <a:pt x="140" y="1520"/>
                    </a:lnTo>
                    <a:lnTo>
                      <a:pt x="140" y="1510"/>
                    </a:lnTo>
                    <a:lnTo>
                      <a:pt x="138" y="1502"/>
                    </a:lnTo>
                    <a:lnTo>
                      <a:pt x="138" y="1502"/>
                    </a:lnTo>
                    <a:lnTo>
                      <a:pt x="134" y="1492"/>
                    </a:lnTo>
                    <a:lnTo>
                      <a:pt x="128" y="1484"/>
                    </a:lnTo>
                    <a:lnTo>
                      <a:pt x="122" y="1478"/>
                    </a:lnTo>
                    <a:lnTo>
                      <a:pt x="122" y="1478"/>
                    </a:lnTo>
                    <a:lnTo>
                      <a:pt x="124" y="1474"/>
                    </a:lnTo>
                    <a:lnTo>
                      <a:pt x="124" y="1466"/>
                    </a:lnTo>
                    <a:lnTo>
                      <a:pt x="124" y="1466"/>
                    </a:lnTo>
                    <a:lnTo>
                      <a:pt x="124" y="1450"/>
                    </a:lnTo>
                    <a:lnTo>
                      <a:pt x="126" y="1434"/>
                    </a:lnTo>
                    <a:lnTo>
                      <a:pt x="126" y="1434"/>
                    </a:lnTo>
                    <a:lnTo>
                      <a:pt x="128" y="1428"/>
                    </a:lnTo>
                    <a:lnTo>
                      <a:pt x="132" y="1424"/>
                    </a:lnTo>
                    <a:lnTo>
                      <a:pt x="136" y="1418"/>
                    </a:lnTo>
                    <a:lnTo>
                      <a:pt x="136" y="1412"/>
                    </a:lnTo>
                    <a:lnTo>
                      <a:pt x="136" y="1412"/>
                    </a:lnTo>
                    <a:lnTo>
                      <a:pt x="136" y="1408"/>
                    </a:lnTo>
                    <a:lnTo>
                      <a:pt x="136" y="1404"/>
                    </a:lnTo>
                    <a:lnTo>
                      <a:pt x="138" y="1400"/>
                    </a:lnTo>
                    <a:lnTo>
                      <a:pt x="138" y="1400"/>
                    </a:lnTo>
                    <a:lnTo>
                      <a:pt x="142" y="1398"/>
                    </a:lnTo>
                    <a:lnTo>
                      <a:pt x="148" y="1396"/>
                    </a:lnTo>
                    <a:lnTo>
                      <a:pt x="152" y="1394"/>
                    </a:lnTo>
                    <a:lnTo>
                      <a:pt x="152" y="1394"/>
                    </a:lnTo>
                    <a:lnTo>
                      <a:pt x="154" y="1390"/>
                    </a:lnTo>
                    <a:lnTo>
                      <a:pt x="154" y="1386"/>
                    </a:lnTo>
                    <a:lnTo>
                      <a:pt x="150" y="1376"/>
                    </a:lnTo>
                    <a:lnTo>
                      <a:pt x="150" y="1376"/>
                    </a:lnTo>
                    <a:lnTo>
                      <a:pt x="150" y="1370"/>
                    </a:lnTo>
                    <a:lnTo>
                      <a:pt x="152" y="1370"/>
                    </a:lnTo>
                    <a:lnTo>
                      <a:pt x="160" y="1372"/>
                    </a:lnTo>
                    <a:lnTo>
                      <a:pt x="160" y="1372"/>
                    </a:lnTo>
                    <a:lnTo>
                      <a:pt x="166" y="1374"/>
                    </a:lnTo>
                    <a:lnTo>
                      <a:pt x="174" y="1376"/>
                    </a:lnTo>
                    <a:lnTo>
                      <a:pt x="178" y="1376"/>
                    </a:lnTo>
                    <a:lnTo>
                      <a:pt x="182" y="1374"/>
                    </a:lnTo>
                    <a:lnTo>
                      <a:pt x="184" y="1372"/>
                    </a:lnTo>
                    <a:lnTo>
                      <a:pt x="184" y="1368"/>
                    </a:lnTo>
                    <a:lnTo>
                      <a:pt x="184" y="1368"/>
                    </a:lnTo>
                    <a:lnTo>
                      <a:pt x="186" y="1362"/>
                    </a:lnTo>
                    <a:lnTo>
                      <a:pt x="188" y="1358"/>
                    </a:lnTo>
                    <a:lnTo>
                      <a:pt x="196" y="1350"/>
                    </a:lnTo>
                    <a:lnTo>
                      <a:pt x="208" y="1342"/>
                    </a:lnTo>
                    <a:lnTo>
                      <a:pt x="220" y="1338"/>
                    </a:lnTo>
                    <a:lnTo>
                      <a:pt x="220" y="1338"/>
                    </a:lnTo>
                    <a:lnTo>
                      <a:pt x="260" y="1324"/>
                    </a:lnTo>
                    <a:lnTo>
                      <a:pt x="282" y="1312"/>
                    </a:lnTo>
                    <a:lnTo>
                      <a:pt x="302" y="1302"/>
                    </a:lnTo>
                    <a:lnTo>
                      <a:pt x="302" y="1302"/>
                    </a:lnTo>
                    <a:lnTo>
                      <a:pt x="316" y="1286"/>
                    </a:lnTo>
                    <a:lnTo>
                      <a:pt x="334" y="1268"/>
                    </a:lnTo>
                    <a:lnTo>
                      <a:pt x="350" y="1248"/>
                    </a:lnTo>
                    <a:lnTo>
                      <a:pt x="350" y="1248"/>
                    </a:lnTo>
                    <a:lnTo>
                      <a:pt x="354" y="1262"/>
                    </a:lnTo>
                    <a:lnTo>
                      <a:pt x="356" y="1292"/>
                    </a:lnTo>
                    <a:lnTo>
                      <a:pt x="356" y="1292"/>
                    </a:lnTo>
                    <a:lnTo>
                      <a:pt x="354" y="1322"/>
                    </a:lnTo>
                    <a:lnTo>
                      <a:pt x="354" y="1334"/>
                    </a:lnTo>
                    <a:lnTo>
                      <a:pt x="350" y="1342"/>
                    </a:lnTo>
                    <a:lnTo>
                      <a:pt x="350" y="1342"/>
                    </a:lnTo>
                    <a:lnTo>
                      <a:pt x="340" y="1358"/>
                    </a:lnTo>
                    <a:lnTo>
                      <a:pt x="338" y="1364"/>
                    </a:lnTo>
                    <a:lnTo>
                      <a:pt x="338" y="1368"/>
                    </a:lnTo>
                    <a:lnTo>
                      <a:pt x="338" y="1372"/>
                    </a:lnTo>
                    <a:lnTo>
                      <a:pt x="338" y="1372"/>
                    </a:lnTo>
                    <a:lnTo>
                      <a:pt x="342" y="1378"/>
                    </a:lnTo>
                    <a:lnTo>
                      <a:pt x="342" y="1384"/>
                    </a:lnTo>
                    <a:lnTo>
                      <a:pt x="340" y="1388"/>
                    </a:lnTo>
                    <a:lnTo>
                      <a:pt x="338" y="1394"/>
                    </a:lnTo>
                    <a:lnTo>
                      <a:pt x="338" y="1394"/>
                    </a:lnTo>
                    <a:lnTo>
                      <a:pt x="334" y="1400"/>
                    </a:lnTo>
                    <a:lnTo>
                      <a:pt x="334" y="1404"/>
                    </a:lnTo>
                    <a:lnTo>
                      <a:pt x="336" y="1418"/>
                    </a:lnTo>
                    <a:lnTo>
                      <a:pt x="336" y="1418"/>
                    </a:lnTo>
                    <a:lnTo>
                      <a:pt x="338" y="1424"/>
                    </a:lnTo>
                    <a:lnTo>
                      <a:pt x="338" y="1430"/>
                    </a:lnTo>
                    <a:lnTo>
                      <a:pt x="336" y="1436"/>
                    </a:lnTo>
                    <a:lnTo>
                      <a:pt x="332" y="1444"/>
                    </a:lnTo>
                    <a:lnTo>
                      <a:pt x="332" y="1444"/>
                    </a:lnTo>
                    <a:lnTo>
                      <a:pt x="326" y="1454"/>
                    </a:lnTo>
                    <a:lnTo>
                      <a:pt x="322" y="1464"/>
                    </a:lnTo>
                    <a:lnTo>
                      <a:pt x="322" y="1472"/>
                    </a:lnTo>
                    <a:lnTo>
                      <a:pt x="324" y="1480"/>
                    </a:lnTo>
                    <a:lnTo>
                      <a:pt x="324" y="1480"/>
                    </a:lnTo>
                    <a:lnTo>
                      <a:pt x="332" y="1490"/>
                    </a:lnTo>
                    <a:lnTo>
                      <a:pt x="334" y="1496"/>
                    </a:lnTo>
                    <a:lnTo>
                      <a:pt x="334" y="1502"/>
                    </a:lnTo>
                    <a:lnTo>
                      <a:pt x="334" y="1502"/>
                    </a:lnTo>
                    <a:lnTo>
                      <a:pt x="332" y="1510"/>
                    </a:lnTo>
                    <a:lnTo>
                      <a:pt x="330" y="1520"/>
                    </a:lnTo>
                    <a:lnTo>
                      <a:pt x="330" y="1532"/>
                    </a:lnTo>
                    <a:lnTo>
                      <a:pt x="332" y="1536"/>
                    </a:lnTo>
                    <a:lnTo>
                      <a:pt x="334" y="1540"/>
                    </a:lnTo>
                    <a:lnTo>
                      <a:pt x="334" y="1540"/>
                    </a:lnTo>
                    <a:lnTo>
                      <a:pt x="340" y="1542"/>
                    </a:lnTo>
                    <a:lnTo>
                      <a:pt x="350" y="1546"/>
                    </a:lnTo>
                    <a:lnTo>
                      <a:pt x="382" y="1554"/>
                    </a:lnTo>
                    <a:lnTo>
                      <a:pt x="418" y="1562"/>
                    </a:lnTo>
                    <a:lnTo>
                      <a:pt x="452" y="1564"/>
                    </a:lnTo>
                    <a:lnTo>
                      <a:pt x="452" y="1564"/>
                    </a:lnTo>
                    <a:lnTo>
                      <a:pt x="510" y="1564"/>
                    </a:lnTo>
                    <a:lnTo>
                      <a:pt x="534" y="1564"/>
                    </a:lnTo>
                    <a:lnTo>
                      <a:pt x="544" y="1562"/>
                    </a:lnTo>
                    <a:lnTo>
                      <a:pt x="552" y="1560"/>
                    </a:lnTo>
                    <a:lnTo>
                      <a:pt x="552" y="1560"/>
                    </a:lnTo>
                    <a:lnTo>
                      <a:pt x="562" y="1556"/>
                    </a:lnTo>
                    <a:lnTo>
                      <a:pt x="570" y="1552"/>
                    </a:lnTo>
                    <a:lnTo>
                      <a:pt x="576" y="1546"/>
                    </a:lnTo>
                    <a:lnTo>
                      <a:pt x="578" y="1542"/>
                    </a:lnTo>
                    <a:lnTo>
                      <a:pt x="578" y="1542"/>
                    </a:lnTo>
                    <a:lnTo>
                      <a:pt x="576" y="1536"/>
                    </a:lnTo>
                    <a:lnTo>
                      <a:pt x="576" y="1532"/>
                    </a:lnTo>
                    <a:lnTo>
                      <a:pt x="572" y="1528"/>
                    </a:lnTo>
                    <a:lnTo>
                      <a:pt x="572" y="1528"/>
                    </a:lnTo>
                    <a:lnTo>
                      <a:pt x="568" y="1524"/>
                    </a:lnTo>
                    <a:lnTo>
                      <a:pt x="562" y="1518"/>
                    </a:lnTo>
                    <a:lnTo>
                      <a:pt x="554" y="1512"/>
                    </a:lnTo>
                    <a:lnTo>
                      <a:pt x="554" y="1512"/>
                    </a:lnTo>
                    <a:lnTo>
                      <a:pt x="534" y="1502"/>
                    </a:lnTo>
                    <a:lnTo>
                      <a:pt x="520" y="1496"/>
                    </a:lnTo>
                    <a:lnTo>
                      <a:pt x="520" y="1496"/>
                    </a:lnTo>
                    <a:lnTo>
                      <a:pt x="506" y="1484"/>
                    </a:lnTo>
                    <a:lnTo>
                      <a:pt x="498" y="1476"/>
                    </a:lnTo>
                    <a:lnTo>
                      <a:pt x="490" y="1472"/>
                    </a:lnTo>
                    <a:lnTo>
                      <a:pt x="490" y="1472"/>
                    </a:lnTo>
                    <a:lnTo>
                      <a:pt x="490" y="1470"/>
                    </a:lnTo>
                    <a:lnTo>
                      <a:pt x="488" y="1466"/>
                    </a:lnTo>
                    <a:lnTo>
                      <a:pt x="484" y="1460"/>
                    </a:lnTo>
                    <a:lnTo>
                      <a:pt x="484" y="1460"/>
                    </a:lnTo>
                    <a:lnTo>
                      <a:pt x="472" y="1446"/>
                    </a:lnTo>
                    <a:lnTo>
                      <a:pt x="472" y="1446"/>
                    </a:lnTo>
                    <a:lnTo>
                      <a:pt x="472" y="1442"/>
                    </a:lnTo>
                    <a:lnTo>
                      <a:pt x="474" y="1438"/>
                    </a:lnTo>
                    <a:lnTo>
                      <a:pt x="472" y="1432"/>
                    </a:lnTo>
                    <a:lnTo>
                      <a:pt x="472" y="1432"/>
                    </a:lnTo>
                    <a:lnTo>
                      <a:pt x="470" y="1428"/>
                    </a:lnTo>
                    <a:lnTo>
                      <a:pt x="468" y="1424"/>
                    </a:lnTo>
                    <a:lnTo>
                      <a:pt x="464" y="1422"/>
                    </a:lnTo>
                    <a:lnTo>
                      <a:pt x="464" y="1422"/>
                    </a:lnTo>
                    <a:lnTo>
                      <a:pt x="466" y="1424"/>
                    </a:lnTo>
                    <a:lnTo>
                      <a:pt x="472" y="1424"/>
                    </a:lnTo>
                    <a:lnTo>
                      <a:pt x="474" y="1424"/>
                    </a:lnTo>
                    <a:lnTo>
                      <a:pt x="476" y="1422"/>
                    </a:lnTo>
                    <a:lnTo>
                      <a:pt x="476" y="1418"/>
                    </a:lnTo>
                    <a:lnTo>
                      <a:pt x="476" y="1412"/>
                    </a:lnTo>
                    <a:lnTo>
                      <a:pt x="476" y="1412"/>
                    </a:lnTo>
                    <a:lnTo>
                      <a:pt x="474" y="1402"/>
                    </a:lnTo>
                    <a:lnTo>
                      <a:pt x="470" y="1394"/>
                    </a:lnTo>
                    <a:lnTo>
                      <a:pt x="464" y="1390"/>
                    </a:lnTo>
                    <a:lnTo>
                      <a:pt x="458" y="1386"/>
                    </a:lnTo>
                    <a:lnTo>
                      <a:pt x="458" y="1386"/>
                    </a:lnTo>
                    <a:lnTo>
                      <a:pt x="454" y="1382"/>
                    </a:lnTo>
                    <a:lnTo>
                      <a:pt x="452" y="1376"/>
                    </a:lnTo>
                    <a:lnTo>
                      <a:pt x="456" y="1370"/>
                    </a:lnTo>
                    <a:lnTo>
                      <a:pt x="464" y="1362"/>
                    </a:lnTo>
                    <a:lnTo>
                      <a:pt x="464" y="1362"/>
                    </a:lnTo>
                    <a:lnTo>
                      <a:pt x="476" y="1356"/>
                    </a:lnTo>
                    <a:lnTo>
                      <a:pt x="486" y="1350"/>
                    </a:lnTo>
                    <a:lnTo>
                      <a:pt x="490" y="1344"/>
                    </a:lnTo>
                    <a:lnTo>
                      <a:pt x="496" y="1338"/>
                    </a:lnTo>
                    <a:lnTo>
                      <a:pt x="500" y="1328"/>
                    </a:lnTo>
                    <a:lnTo>
                      <a:pt x="504" y="1314"/>
                    </a:lnTo>
                    <a:lnTo>
                      <a:pt x="504" y="1314"/>
                    </a:lnTo>
                    <a:lnTo>
                      <a:pt x="508" y="1290"/>
                    </a:lnTo>
                    <a:lnTo>
                      <a:pt x="510" y="1276"/>
                    </a:lnTo>
                    <a:lnTo>
                      <a:pt x="510" y="1264"/>
                    </a:lnTo>
                    <a:lnTo>
                      <a:pt x="508" y="1250"/>
                    </a:lnTo>
                    <a:lnTo>
                      <a:pt x="508" y="1250"/>
                    </a:lnTo>
                    <a:lnTo>
                      <a:pt x="500" y="1222"/>
                    </a:lnTo>
                    <a:lnTo>
                      <a:pt x="498" y="1210"/>
                    </a:lnTo>
                    <a:lnTo>
                      <a:pt x="498" y="1198"/>
                    </a:lnTo>
                    <a:lnTo>
                      <a:pt x="498" y="1198"/>
                    </a:lnTo>
                    <a:lnTo>
                      <a:pt x="506" y="1154"/>
                    </a:lnTo>
                    <a:lnTo>
                      <a:pt x="512" y="1100"/>
                    </a:lnTo>
                    <a:lnTo>
                      <a:pt x="512" y="1100"/>
                    </a:lnTo>
                    <a:lnTo>
                      <a:pt x="512" y="1080"/>
                    </a:lnTo>
                    <a:lnTo>
                      <a:pt x="510" y="1064"/>
                    </a:lnTo>
                    <a:lnTo>
                      <a:pt x="506" y="1048"/>
                    </a:lnTo>
                    <a:lnTo>
                      <a:pt x="504" y="1028"/>
                    </a:lnTo>
                    <a:lnTo>
                      <a:pt x="504" y="1028"/>
                    </a:lnTo>
                    <a:lnTo>
                      <a:pt x="506" y="1008"/>
                    </a:lnTo>
                    <a:lnTo>
                      <a:pt x="504" y="994"/>
                    </a:lnTo>
                    <a:lnTo>
                      <a:pt x="502" y="982"/>
                    </a:lnTo>
                    <a:lnTo>
                      <a:pt x="498" y="974"/>
                    </a:lnTo>
                    <a:lnTo>
                      <a:pt x="498" y="974"/>
                    </a:lnTo>
                    <a:lnTo>
                      <a:pt x="482" y="956"/>
                    </a:lnTo>
                    <a:lnTo>
                      <a:pt x="482" y="956"/>
                    </a:lnTo>
                    <a:lnTo>
                      <a:pt x="484" y="958"/>
                    </a:lnTo>
                    <a:lnTo>
                      <a:pt x="486" y="958"/>
                    </a:lnTo>
                    <a:lnTo>
                      <a:pt x="490" y="952"/>
                    </a:lnTo>
                    <a:lnTo>
                      <a:pt x="494" y="942"/>
                    </a:lnTo>
                    <a:lnTo>
                      <a:pt x="494" y="942"/>
                    </a:lnTo>
                    <a:lnTo>
                      <a:pt x="496" y="922"/>
                    </a:lnTo>
                    <a:lnTo>
                      <a:pt x="496" y="900"/>
                    </a:lnTo>
                    <a:lnTo>
                      <a:pt x="494" y="878"/>
                    </a:lnTo>
                    <a:lnTo>
                      <a:pt x="494" y="878"/>
                    </a:lnTo>
                    <a:lnTo>
                      <a:pt x="500" y="886"/>
                    </a:lnTo>
                    <a:lnTo>
                      <a:pt x="504" y="890"/>
                    </a:lnTo>
                    <a:lnTo>
                      <a:pt x="506" y="890"/>
                    </a:lnTo>
                    <a:lnTo>
                      <a:pt x="510" y="890"/>
                    </a:lnTo>
                    <a:lnTo>
                      <a:pt x="510" y="890"/>
                    </a:lnTo>
                    <a:lnTo>
                      <a:pt x="514" y="884"/>
                    </a:lnTo>
                    <a:lnTo>
                      <a:pt x="514" y="876"/>
                    </a:lnTo>
                    <a:lnTo>
                      <a:pt x="518" y="844"/>
                    </a:lnTo>
                    <a:lnTo>
                      <a:pt x="518" y="844"/>
                    </a:lnTo>
                    <a:lnTo>
                      <a:pt x="520" y="806"/>
                    </a:lnTo>
                    <a:lnTo>
                      <a:pt x="522" y="784"/>
                    </a:lnTo>
                    <a:lnTo>
                      <a:pt x="526" y="754"/>
                    </a:lnTo>
                    <a:lnTo>
                      <a:pt x="526" y="754"/>
                    </a:lnTo>
                    <a:lnTo>
                      <a:pt x="532" y="726"/>
                    </a:lnTo>
                    <a:lnTo>
                      <a:pt x="538" y="702"/>
                    </a:lnTo>
                    <a:lnTo>
                      <a:pt x="544" y="684"/>
                    </a:lnTo>
                    <a:lnTo>
                      <a:pt x="546" y="668"/>
                    </a:lnTo>
                    <a:lnTo>
                      <a:pt x="546" y="668"/>
                    </a:lnTo>
                    <a:lnTo>
                      <a:pt x="550" y="640"/>
                    </a:lnTo>
                    <a:lnTo>
                      <a:pt x="554" y="610"/>
                    </a:lnTo>
                    <a:lnTo>
                      <a:pt x="554" y="610"/>
                    </a:lnTo>
                    <a:lnTo>
                      <a:pt x="564" y="562"/>
                    </a:lnTo>
                    <a:lnTo>
                      <a:pt x="564" y="562"/>
                    </a:lnTo>
                    <a:lnTo>
                      <a:pt x="564" y="566"/>
                    </a:lnTo>
                    <a:lnTo>
                      <a:pt x="566" y="572"/>
                    </a:lnTo>
                    <a:lnTo>
                      <a:pt x="570" y="582"/>
                    </a:lnTo>
                    <a:lnTo>
                      <a:pt x="578" y="592"/>
                    </a:lnTo>
                    <a:lnTo>
                      <a:pt x="578" y="592"/>
                    </a:lnTo>
                    <a:lnTo>
                      <a:pt x="596" y="612"/>
                    </a:lnTo>
                    <a:lnTo>
                      <a:pt x="604" y="618"/>
                    </a:lnTo>
                    <a:lnTo>
                      <a:pt x="612" y="622"/>
                    </a:lnTo>
                    <a:lnTo>
                      <a:pt x="612" y="622"/>
                    </a:lnTo>
                    <a:lnTo>
                      <a:pt x="626" y="630"/>
                    </a:lnTo>
                    <a:lnTo>
                      <a:pt x="630" y="634"/>
                    </a:lnTo>
                    <a:lnTo>
                      <a:pt x="636" y="636"/>
                    </a:lnTo>
                    <a:lnTo>
                      <a:pt x="636" y="636"/>
                    </a:lnTo>
                    <a:lnTo>
                      <a:pt x="642" y="634"/>
                    </a:lnTo>
                    <a:lnTo>
                      <a:pt x="650" y="630"/>
                    </a:lnTo>
                    <a:lnTo>
                      <a:pt x="656" y="622"/>
                    </a:lnTo>
                    <a:lnTo>
                      <a:pt x="656" y="622"/>
                    </a:lnTo>
                    <a:lnTo>
                      <a:pt x="670" y="632"/>
                    </a:lnTo>
                    <a:lnTo>
                      <a:pt x="686" y="642"/>
                    </a:lnTo>
                    <a:lnTo>
                      <a:pt x="706" y="652"/>
                    </a:lnTo>
                    <a:lnTo>
                      <a:pt x="706" y="652"/>
                    </a:lnTo>
                    <a:lnTo>
                      <a:pt x="726" y="662"/>
                    </a:lnTo>
                    <a:lnTo>
                      <a:pt x="740" y="670"/>
                    </a:lnTo>
                    <a:lnTo>
                      <a:pt x="754" y="680"/>
                    </a:lnTo>
                    <a:lnTo>
                      <a:pt x="754" y="680"/>
                    </a:lnTo>
                    <a:lnTo>
                      <a:pt x="754" y="686"/>
                    </a:lnTo>
                    <a:lnTo>
                      <a:pt x="758" y="692"/>
                    </a:lnTo>
                    <a:lnTo>
                      <a:pt x="762" y="700"/>
                    </a:lnTo>
                    <a:lnTo>
                      <a:pt x="762" y="700"/>
                    </a:lnTo>
                    <a:lnTo>
                      <a:pt x="774" y="712"/>
                    </a:lnTo>
                    <a:lnTo>
                      <a:pt x="780" y="722"/>
                    </a:lnTo>
                    <a:lnTo>
                      <a:pt x="780" y="722"/>
                    </a:lnTo>
                    <a:lnTo>
                      <a:pt x="782" y="726"/>
                    </a:lnTo>
                    <a:lnTo>
                      <a:pt x="786" y="728"/>
                    </a:lnTo>
                    <a:lnTo>
                      <a:pt x="790" y="730"/>
                    </a:lnTo>
                    <a:lnTo>
                      <a:pt x="790" y="730"/>
                    </a:lnTo>
                    <a:lnTo>
                      <a:pt x="796" y="728"/>
                    </a:lnTo>
                    <a:lnTo>
                      <a:pt x="796" y="728"/>
                    </a:lnTo>
                    <a:lnTo>
                      <a:pt x="794" y="732"/>
                    </a:lnTo>
                    <a:lnTo>
                      <a:pt x="794" y="736"/>
                    </a:lnTo>
                    <a:lnTo>
                      <a:pt x="794" y="740"/>
                    </a:lnTo>
                    <a:lnTo>
                      <a:pt x="794" y="740"/>
                    </a:lnTo>
                    <a:lnTo>
                      <a:pt x="796" y="746"/>
                    </a:lnTo>
                    <a:lnTo>
                      <a:pt x="800" y="748"/>
                    </a:lnTo>
                    <a:lnTo>
                      <a:pt x="800" y="748"/>
                    </a:lnTo>
                    <a:lnTo>
                      <a:pt x="796" y="750"/>
                    </a:lnTo>
                    <a:lnTo>
                      <a:pt x="792" y="758"/>
                    </a:lnTo>
                    <a:lnTo>
                      <a:pt x="792" y="758"/>
                    </a:lnTo>
                    <a:lnTo>
                      <a:pt x="792" y="764"/>
                    </a:lnTo>
                    <a:lnTo>
                      <a:pt x="794" y="768"/>
                    </a:lnTo>
                    <a:lnTo>
                      <a:pt x="794" y="768"/>
                    </a:lnTo>
                    <a:lnTo>
                      <a:pt x="796" y="770"/>
                    </a:lnTo>
                    <a:lnTo>
                      <a:pt x="796" y="774"/>
                    </a:lnTo>
                    <a:lnTo>
                      <a:pt x="796" y="776"/>
                    </a:lnTo>
                    <a:lnTo>
                      <a:pt x="798" y="778"/>
                    </a:lnTo>
                    <a:lnTo>
                      <a:pt x="798" y="778"/>
                    </a:lnTo>
                    <a:lnTo>
                      <a:pt x="802" y="780"/>
                    </a:lnTo>
                    <a:lnTo>
                      <a:pt x="806" y="778"/>
                    </a:lnTo>
                    <a:lnTo>
                      <a:pt x="814" y="776"/>
                    </a:lnTo>
                    <a:lnTo>
                      <a:pt x="814" y="776"/>
                    </a:lnTo>
                    <a:lnTo>
                      <a:pt x="820" y="772"/>
                    </a:lnTo>
                    <a:lnTo>
                      <a:pt x="826" y="768"/>
                    </a:lnTo>
                    <a:lnTo>
                      <a:pt x="826" y="768"/>
                    </a:lnTo>
                    <a:lnTo>
                      <a:pt x="840" y="754"/>
                    </a:lnTo>
                    <a:lnTo>
                      <a:pt x="840" y="754"/>
                    </a:lnTo>
                    <a:lnTo>
                      <a:pt x="840" y="746"/>
                    </a:lnTo>
                    <a:lnTo>
                      <a:pt x="840" y="736"/>
                    </a:lnTo>
                    <a:lnTo>
                      <a:pt x="840" y="736"/>
                    </a:lnTo>
                    <a:close/>
                    <a:moveTo>
                      <a:pt x="370" y="316"/>
                    </a:moveTo>
                    <a:lnTo>
                      <a:pt x="370" y="316"/>
                    </a:lnTo>
                    <a:lnTo>
                      <a:pt x="364" y="320"/>
                    </a:lnTo>
                    <a:lnTo>
                      <a:pt x="356" y="318"/>
                    </a:lnTo>
                    <a:lnTo>
                      <a:pt x="356" y="318"/>
                    </a:lnTo>
                    <a:lnTo>
                      <a:pt x="354" y="316"/>
                    </a:lnTo>
                    <a:lnTo>
                      <a:pt x="352" y="318"/>
                    </a:lnTo>
                    <a:lnTo>
                      <a:pt x="352" y="318"/>
                    </a:lnTo>
                    <a:lnTo>
                      <a:pt x="346" y="322"/>
                    </a:lnTo>
                    <a:lnTo>
                      <a:pt x="346" y="322"/>
                    </a:lnTo>
                    <a:lnTo>
                      <a:pt x="348" y="320"/>
                    </a:lnTo>
                    <a:lnTo>
                      <a:pt x="352" y="318"/>
                    </a:lnTo>
                    <a:lnTo>
                      <a:pt x="352" y="318"/>
                    </a:lnTo>
                    <a:lnTo>
                      <a:pt x="362" y="310"/>
                    </a:lnTo>
                    <a:lnTo>
                      <a:pt x="372" y="304"/>
                    </a:lnTo>
                    <a:lnTo>
                      <a:pt x="372" y="304"/>
                    </a:lnTo>
                    <a:lnTo>
                      <a:pt x="376" y="302"/>
                    </a:lnTo>
                    <a:lnTo>
                      <a:pt x="378" y="304"/>
                    </a:lnTo>
                    <a:lnTo>
                      <a:pt x="380" y="306"/>
                    </a:lnTo>
                    <a:lnTo>
                      <a:pt x="380" y="306"/>
                    </a:lnTo>
                    <a:lnTo>
                      <a:pt x="370" y="316"/>
                    </a:lnTo>
                    <a:lnTo>
                      <a:pt x="370"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2542" tIns="56271" rIns="112542" bIns="56271" numCol="1" anchor="t" anchorCtr="0" compatLnSpc="1">
                <a:prstTxWarp prst="textNoShape">
                  <a:avLst/>
                </a:prstTxWarp>
                <a:scene3d>
                  <a:camera prst="orthographicFront"/>
                  <a:lightRig rig="threePt" dir="t"/>
                </a:scene3d>
                <a:sp3d>
                  <a:bevelT w="1270" h="1270"/>
                </a:sp3d>
              </a:bodyPr>
              <a:lstStyle/>
              <a:p>
                <a:endParaRPr lang="ko-KR" altLang="en-US" sz="2215"/>
              </a:p>
            </p:txBody>
          </p:sp>
        </p:grpSp>
      </p:grpSp>
      <p:cxnSp>
        <p:nvCxnSpPr>
          <p:cNvPr id="14" name="직선 연결선 13"/>
          <p:cNvCxnSpPr/>
          <p:nvPr/>
        </p:nvCxnSpPr>
        <p:spPr>
          <a:xfrm flipV="1">
            <a:off x="960664" y="2454123"/>
            <a:ext cx="10807351" cy="23371"/>
          </a:xfrm>
          <a:prstGeom prst="line">
            <a:avLst/>
          </a:prstGeom>
          <a:ln w="38100" cap="sq">
            <a:gradFill flip="none" rotWithShape="1">
              <a:gsLst>
                <a:gs pos="58000">
                  <a:srgbClr val="EC9609"/>
                </a:gs>
                <a:gs pos="21000">
                  <a:schemeClr val="accent1">
                    <a:lumMod val="5000"/>
                    <a:lumOff val="95000"/>
                    <a:alpha val="80000"/>
                  </a:schemeClr>
                </a:gs>
                <a:gs pos="82000">
                  <a:srgbClr val="C60023"/>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6DAE2E5B-0023-47AC-A4FA-CB2F9AE87A58}"/>
              </a:ext>
            </a:extLst>
          </p:cNvPr>
          <p:cNvSpPr/>
          <p:nvPr/>
        </p:nvSpPr>
        <p:spPr>
          <a:xfrm>
            <a:off x="68536" y="65832"/>
            <a:ext cx="12072664" cy="6741368"/>
          </a:xfrm>
          <a:prstGeom prst="rect">
            <a:avLst/>
          </a:prstGeom>
          <a:noFill/>
          <a:ln w="38100">
            <a:solidFill>
              <a:srgbClr val="93C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215"/>
          </a:p>
        </p:txBody>
      </p:sp>
      <p:sp>
        <p:nvSpPr>
          <p:cNvPr id="11" name="TextBox 10"/>
          <p:cNvSpPr txBox="1"/>
          <p:nvPr/>
        </p:nvSpPr>
        <p:spPr>
          <a:xfrm>
            <a:off x="5807968" y="2785063"/>
            <a:ext cx="5616624" cy="852260"/>
          </a:xfrm>
          <a:prstGeom prst="rect">
            <a:avLst/>
          </a:prstGeom>
          <a:noFill/>
        </p:spPr>
        <p:txBody>
          <a:bodyPr wrap="square" lIns="112498" tIns="56249" rIns="112498" bIns="56249" rtlCol="0">
            <a:spAutoFit/>
          </a:bodyPr>
          <a:lstStyle>
            <a:defPPr>
              <a:defRPr lang="ko-KR"/>
            </a:defPPr>
            <a:lvl1pPr>
              <a:lnSpc>
                <a:spcPct val="120000"/>
              </a:lnSpc>
              <a:defRPr sz="4000" spc="-148">
                <a:solidFill>
                  <a:srgbClr val="064B8A"/>
                </a:solidFill>
                <a:latin typeface="경기천년제목 Medium" panose="02020603020101020101" pitchFamily="18" charset="-127"/>
                <a:ea typeface="경기천년제목 Medium" panose="02020603020101020101" pitchFamily="18" charset="-127"/>
              </a:defRPr>
            </a:lvl1pPr>
          </a:lstStyle>
          <a:p>
            <a:r>
              <a:rPr lang="en-US" altLang="ko-KR" dirty="0"/>
              <a:t>Ⅱ. </a:t>
            </a:r>
            <a:r>
              <a:rPr lang="ko-KR" altLang="en-US" dirty="0"/>
              <a:t>국내외 기업의 </a:t>
            </a:r>
            <a:r>
              <a:rPr lang="en-US" altLang="ko-KR" dirty="0" smtClean="0"/>
              <a:t>ESG </a:t>
            </a:r>
            <a:r>
              <a:rPr lang="ko-KR" altLang="en-US" dirty="0"/>
              <a:t>사례</a:t>
            </a:r>
          </a:p>
        </p:txBody>
      </p:sp>
    </p:spTree>
    <p:extLst>
      <p:ext uri="{BB962C8B-B14F-4D97-AF65-F5344CB8AC3E}">
        <p14:creationId xmlns:p14="http://schemas.microsoft.com/office/powerpoint/2010/main" val="347734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1789D0-91CF-42CC-9905-55DE7D0EBAE7}"/>
              </a:ext>
            </a:extLst>
          </p:cNvPr>
          <p:cNvSpPr txBox="1"/>
          <p:nvPr/>
        </p:nvSpPr>
        <p:spPr>
          <a:xfrm>
            <a:off x="479376" y="294096"/>
            <a:ext cx="10441160" cy="523220"/>
          </a:xfrm>
          <a:prstGeom prst="rect">
            <a:avLst/>
          </a:prstGeom>
          <a:noFill/>
        </p:spPr>
        <p:txBody>
          <a:bodyPr wrap="square" rtlCol="0">
            <a:spAutoFit/>
            <a:scene3d>
              <a:camera prst="orthographicFront"/>
              <a:lightRig rig="threePt" dir="t"/>
            </a:scene3d>
            <a:sp3d>
              <a:bevelT w="1270" h="1270"/>
            </a:sp3d>
          </a:bodyPr>
          <a:lstStyle>
            <a:defPPr>
              <a:defRPr lang="ko-KR"/>
            </a:defPPr>
            <a:lvl1pPr>
              <a:defRPr sz="2800" b="1" spc="-185">
                <a:solidFill>
                  <a:srgbClr val="003300"/>
                </a:solidFill>
                <a:latin typeface="경기천년제목 Medium" panose="02020603020101020101" pitchFamily="18" charset="-127"/>
                <a:ea typeface="경기천년제목 Medium" panose="02020603020101020101" pitchFamily="18" charset="-127"/>
              </a:defRPr>
            </a:lvl1pPr>
          </a:lstStyle>
          <a:p>
            <a:r>
              <a:rPr lang="en-US" altLang="ko-KR" dirty="0"/>
              <a:t>2. </a:t>
            </a:r>
            <a:r>
              <a:rPr lang="ko-KR" altLang="en-US" dirty="0"/>
              <a:t> 국내외 기업의 </a:t>
            </a:r>
            <a:r>
              <a:rPr lang="en-US" altLang="ko-KR" dirty="0" smtClean="0"/>
              <a:t>ESG </a:t>
            </a:r>
            <a:r>
              <a:rPr lang="ko-KR" altLang="en-US" dirty="0" smtClean="0"/>
              <a:t>사례</a:t>
            </a:r>
            <a:endParaRPr lang="ko-KR" altLang="en-US" dirty="0"/>
          </a:p>
        </p:txBody>
      </p:sp>
      <p:sp>
        <p:nvSpPr>
          <p:cNvPr id="2" name="TextBox 1">
            <a:extLst>
              <a:ext uri="{FF2B5EF4-FFF2-40B4-BE49-F238E27FC236}">
                <a16:creationId xmlns:a16="http://schemas.microsoft.com/office/drawing/2014/main" id="{462A48B9-C4D5-A491-7B26-6628784654B1}"/>
              </a:ext>
            </a:extLst>
          </p:cNvPr>
          <p:cNvSpPr txBox="1"/>
          <p:nvPr/>
        </p:nvSpPr>
        <p:spPr>
          <a:xfrm>
            <a:off x="509260" y="6047086"/>
            <a:ext cx="6111550" cy="261610"/>
          </a:xfrm>
          <a:prstGeom prst="rect">
            <a:avLst/>
          </a:prstGeom>
          <a:noFill/>
        </p:spPr>
        <p:txBody>
          <a:bodyPr wrap="square">
            <a:spAutoFit/>
          </a:bodyPr>
          <a:lstStyle/>
          <a:p>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출처</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&gt; FKI2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전국경제인연합회</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K</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얼라이언스</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021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기업 </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ESG </a:t>
            </a:r>
            <a:r>
              <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백서</a:t>
            </a:r>
            <a:r>
              <a:rPr lang="en-US" altLang="ko-KR"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rPr>
              <a:t>, p32</a:t>
            </a:r>
            <a:endParaRPr lang="ko-KR" altLang="en-US" sz="1100" dirty="0">
              <a:solidFill>
                <a:schemeClr val="tx1">
                  <a:lumMod val="50000"/>
                  <a:lumOff val="50000"/>
                </a:schemeClr>
              </a:solidFill>
              <a:latin typeface="경기천년바탕 Regular" panose="02020503020101020101" pitchFamily="18" charset="-127"/>
              <a:ea typeface="경기천년바탕 Regular" panose="02020503020101020101" pitchFamily="18" charset="-127"/>
              <a:cs typeface="ADLaM Display" panose="020F0502020204030204" pitchFamily="2" charset="0"/>
            </a:endParaRPr>
          </a:p>
        </p:txBody>
      </p:sp>
      <p:sp>
        <p:nvSpPr>
          <p:cNvPr id="3" name="TextBox 2">
            <a:extLst>
              <a:ext uri="{FF2B5EF4-FFF2-40B4-BE49-F238E27FC236}">
                <a16:creationId xmlns:a16="http://schemas.microsoft.com/office/drawing/2014/main" id="{7566C045-A91A-2CB5-57D9-0990742D1E29}"/>
              </a:ext>
            </a:extLst>
          </p:cNvPr>
          <p:cNvSpPr txBox="1"/>
          <p:nvPr/>
        </p:nvSpPr>
        <p:spPr>
          <a:xfrm>
            <a:off x="695400" y="1412775"/>
            <a:ext cx="5544616" cy="430887"/>
          </a:xfrm>
          <a:prstGeom prst="rect">
            <a:avLst/>
          </a:prstGeom>
          <a:noFill/>
        </p:spPr>
        <p:txBody>
          <a:bodyPr wrap="square">
            <a:spAutoFit/>
          </a:bodyPr>
          <a:lstStyle/>
          <a:p>
            <a:r>
              <a:rPr lang="ko-KR" altLang="en-US" sz="2200" u="sng" dirty="0">
                <a:latin typeface="경기천년바탕 Bold" panose="02020803020101020101" pitchFamily="18" charset="-127"/>
                <a:ea typeface="경기천년바탕 Bold" panose="02020803020101020101" pitchFamily="18" charset="-127"/>
              </a:rPr>
              <a:t>네이버 </a:t>
            </a:r>
            <a:r>
              <a:rPr lang="en-US" altLang="ko-KR" sz="2200" u="sng" dirty="0">
                <a:latin typeface="경기천년바탕 Bold" panose="02020803020101020101" pitchFamily="18" charset="-127"/>
                <a:ea typeface="경기천년바탕 Bold" panose="02020803020101020101" pitchFamily="18" charset="-127"/>
              </a:rPr>
              <a:t>‘2040</a:t>
            </a:r>
            <a:r>
              <a:rPr lang="ko-KR" altLang="en-US" sz="2200" u="sng" dirty="0">
                <a:latin typeface="경기천년바탕 Bold" panose="02020803020101020101" pitchFamily="18" charset="-127"/>
                <a:ea typeface="경기천년바탕 Bold" panose="02020803020101020101" pitchFamily="18" charset="-127"/>
              </a:rPr>
              <a:t> 카본 네거티브</a:t>
            </a:r>
            <a:r>
              <a:rPr lang="en-US" altLang="ko-KR" sz="2200" u="sng" dirty="0">
                <a:latin typeface="경기천년바탕 Bold" panose="02020803020101020101" pitchFamily="18" charset="-127"/>
                <a:ea typeface="경기천년바탕 Bold" panose="02020803020101020101" pitchFamily="18" charset="-127"/>
              </a:rPr>
              <a:t>’</a:t>
            </a:r>
            <a:endParaRPr lang="ko-KR" altLang="en-US" sz="2200" u="sng" dirty="0">
              <a:latin typeface="경기천년바탕 Bold" panose="02020803020101020101" pitchFamily="18" charset="-127"/>
              <a:ea typeface="경기천년바탕 Bold" panose="02020803020101020101" pitchFamily="18" charset="-127"/>
            </a:endParaRPr>
          </a:p>
        </p:txBody>
      </p:sp>
      <p:sp>
        <p:nvSpPr>
          <p:cNvPr id="5" name="TextBox 4">
            <a:extLst>
              <a:ext uri="{FF2B5EF4-FFF2-40B4-BE49-F238E27FC236}">
                <a16:creationId xmlns:a16="http://schemas.microsoft.com/office/drawing/2014/main" id="{9E895D94-BF2B-2C78-5113-AE1CE83D0276}"/>
              </a:ext>
            </a:extLst>
          </p:cNvPr>
          <p:cNvSpPr txBox="1"/>
          <p:nvPr/>
        </p:nvSpPr>
        <p:spPr>
          <a:xfrm>
            <a:off x="673630" y="2179935"/>
            <a:ext cx="6214457" cy="646331"/>
          </a:xfrm>
          <a:prstGeom prst="rect">
            <a:avLst/>
          </a:prstGeom>
          <a:noFill/>
        </p:spPr>
        <p:txBody>
          <a:bodyPr wrap="square">
            <a:spAutoFit/>
          </a:bodyPr>
          <a:lstStyle/>
          <a:p>
            <a:r>
              <a:rPr lang="ko-KR" altLang="en-US" dirty="0">
                <a:latin typeface="경기천년바탕 Regular" panose="02020503020101020101" pitchFamily="18" charset="-127"/>
                <a:ea typeface="경기천년바탕 Regular" panose="02020503020101020101" pitchFamily="18" charset="-127"/>
              </a:rPr>
              <a:t>온실가스 배출량보다 더 많은 양을 감축해 배출량을 상쇄</a:t>
            </a:r>
            <a:r>
              <a:rPr lang="en-US" altLang="ko-KR" dirty="0">
                <a:latin typeface="경기천년바탕 Regular" panose="02020503020101020101" pitchFamily="18" charset="-127"/>
                <a:ea typeface="경기천년바탕 Regular" panose="02020503020101020101" pitchFamily="18" charset="-127"/>
              </a:rPr>
              <a:t>(Offset)</a:t>
            </a:r>
            <a:r>
              <a:rPr lang="ko-KR" altLang="en-US" dirty="0">
                <a:latin typeface="경기천년바탕 Regular" panose="02020503020101020101" pitchFamily="18" charset="-127"/>
                <a:ea typeface="경기천년바탕 Regular" panose="02020503020101020101" pitchFamily="18" charset="-127"/>
              </a:rPr>
              <a:t>함으로써 오는 </a:t>
            </a:r>
            <a:r>
              <a:rPr lang="en-US" altLang="ko-KR" dirty="0">
                <a:latin typeface="경기천년바탕 Regular" panose="02020503020101020101" pitchFamily="18" charset="-127"/>
                <a:ea typeface="경기천년바탕 Regular" panose="02020503020101020101" pitchFamily="18" charset="-127"/>
              </a:rPr>
              <a:t>2040</a:t>
            </a:r>
            <a:r>
              <a:rPr lang="ko-KR" altLang="en-US" dirty="0">
                <a:latin typeface="경기천년바탕 Regular" panose="02020503020101020101" pitchFamily="18" charset="-127"/>
                <a:ea typeface="경기천년바탕 Regular" panose="02020503020101020101" pitchFamily="18" charset="-127"/>
              </a:rPr>
              <a:t>년까지 순 배출량을 </a:t>
            </a:r>
            <a:r>
              <a:rPr lang="en-US" altLang="ko-KR" dirty="0">
                <a:latin typeface="경기천년바탕 Regular" panose="02020503020101020101" pitchFamily="18" charset="-127"/>
                <a:ea typeface="경기천년바탕 Regular" panose="02020503020101020101" pitchFamily="18" charset="-127"/>
              </a:rPr>
              <a:t>0 </a:t>
            </a:r>
            <a:r>
              <a:rPr lang="ko-KR" altLang="en-US" dirty="0">
                <a:latin typeface="경기천년바탕 Regular" panose="02020503020101020101" pitchFamily="18" charset="-127"/>
                <a:ea typeface="경기천년바탕 Regular" panose="02020503020101020101" pitchFamily="18" charset="-127"/>
              </a:rPr>
              <a:t>이하로 만드는 전략</a:t>
            </a:r>
          </a:p>
        </p:txBody>
      </p:sp>
      <p:pic>
        <p:nvPicPr>
          <p:cNvPr id="8" name="그림 7">
            <a:extLst>
              <a:ext uri="{FF2B5EF4-FFF2-40B4-BE49-F238E27FC236}">
                <a16:creationId xmlns:a16="http://schemas.microsoft.com/office/drawing/2014/main" id="{D844F82F-8EA9-0F43-127D-4F20997281B8}"/>
              </a:ext>
            </a:extLst>
          </p:cNvPr>
          <p:cNvPicPr>
            <a:picLocks noChangeAspect="1"/>
          </p:cNvPicPr>
          <p:nvPr/>
        </p:nvPicPr>
        <p:blipFill>
          <a:blip r:embed="rId2"/>
          <a:stretch>
            <a:fillRect/>
          </a:stretch>
        </p:blipFill>
        <p:spPr>
          <a:xfrm>
            <a:off x="4223792" y="3135967"/>
            <a:ext cx="7620000" cy="2800350"/>
          </a:xfrm>
          <a:prstGeom prst="rect">
            <a:avLst/>
          </a:prstGeom>
        </p:spPr>
      </p:pic>
    </p:spTree>
    <p:extLst>
      <p:ext uri="{BB962C8B-B14F-4D97-AF65-F5344CB8AC3E}">
        <p14:creationId xmlns:p14="http://schemas.microsoft.com/office/powerpoint/2010/main" val="58052363"/>
      </p:ext>
    </p:extLst>
  </p:cSld>
  <p:clrMapOvr>
    <a:masterClrMapping/>
  </p:clrMapOvr>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A99A8"/>
        </a:solidFill>
        <a:ln>
          <a:noFill/>
        </a:ln>
      </a:spPr>
      <a:bodyPr rtlCol="0" anchor="ctr"/>
      <a:lstStyle>
        <a:defPPr algn="ctr">
          <a:defRPr sz="1300" dirty="0">
            <a:latin typeface="나눔바른고딕" panose="020B0603020101020101" pitchFamily="50" charset="-127"/>
            <a:ea typeface="나눔바른고딕" panose="020B0603020101020101" pitchFamily="50" charset="-127"/>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디자인 사용자 지정">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28399</TotalTime>
  <Words>1756</Words>
  <Application>Microsoft Office PowerPoint</Application>
  <PresentationFormat>와이드스크린</PresentationFormat>
  <Paragraphs>152</Paragraphs>
  <Slides>26</Slides>
  <Notes>0</Notes>
  <HiddenSlides>0</HiddenSlides>
  <MMClips>0</MMClips>
  <ScaleCrop>false</ScaleCrop>
  <HeadingPairs>
    <vt:vector size="6" baseType="variant">
      <vt:variant>
        <vt:lpstr>사용한 글꼴</vt:lpstr>
      </vt:variant>
      <vt:variant>
        <vt:i4>12</vt:i4>
      </vt:variant>
      <vt:variant>
        <vt:lpstr>테마</vt:lpstr>
      </vt:variant>
      <vt:variant>
        <vt:i4>4</vt:i4>
      </vt:variant>
      <vt:variant>
        <vt:lpstr>슬라이드 제목</vt:lpstr>
      </vt:variant>
      <vt:variant>
        <vt:i4>26</vt:i4>
      </vt:variant>
    </vt:vector>
  </HeadingPairs>
  <TitlesOfParts>
    <vt:vector size="42" baseType="lpstr">
      <vt:lpstr>ADLaM Display</vt:lpstr>
      <vt:lpstr>경기천년바탕 Regular</vt:lpstr>
      <vt:lpstr>경기천년제목 Bold</vt:lpstr>
      <vt:lpstr>맑은 고딕</vt:lpstr>
      <vt:lpstr>Calibri</vt:lpstr>
      <vt:lpstr>Wingdings</vt:lpstr>
      <vt:lpstr>Arial</vt:lpstr>
      <vt:lpstr>나눔바른고딕</vt:lpstr>
      <vt:lpstr>HY헤드라인M</vt:lpstr>
      <vt:lpstr>Calibri Light</vt:lpstr>
      <vt:lpstr>경기천년바탕 Bold</vt:lpstr>
      <vt:lpstr>경기천년제목 Medium</vt:lpstr>
      <vt:lpstr>Office 테마</vt:lpstr>
      <vt:lpstr>1_Office 테마</vt:lpstr>
      <vt:lpstr>디자인 사용자 지정</vt:lpstr>
      <vt:lpstr>1_디자인 사용자 지정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Kyonggi Univ.</dc:creator>
  <cp:lastModifiedBy>PC</cp:lastModifiedBy>
  <cp:revision>1949</cp:revision>
  <cp:lastPrinted>2023-10-02T12:35:46Z</cp:lastPrinted>
  <dcterms:created xsi:type="dcterms:W3CDTF">2016-12-07T05:17:00Z</dcterms:created>
  <dcterms:modified xsi:type="dcterms:W3CDTF">2023-10-03T08:57:06Z</dcterms:modified>
</cp:coreProperties>
</file>